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8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65" r:id="rId26"/>
    <p:sldId id="266" r:id="rId27"/>
    <p:sldId id="281" r:id="rId28"/>
    <p:sldId id="282" r:id="rId29"/>
    <p:sldId id="283" r:id="rId30"/>
    <p:sldId id="284" r:id="rId31"/>
    <p:sldId id="285" r:id="rId32"/>
    <p:sldId id="287"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11/13/2020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1.xml"/><Relationship Id="rId5" Type="http://schemas.openxmlformats.org/officeDocument/2006/relationships/image" Target="../media/image50.PNG"/><Relationship Id="rId4" Type="http://schemas.openxmlformats.org/officeDocument/2006/relationships/image" Target="../media/image49.PNG"/></Relationships>
</file>

<file path=ppt/slides/_rels/slide3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1.xml"/><Relationship Id="rId5" Type="http://schemas.openxmlformats.org/officeDocument/2006/relationships/image" Target="../media/image54.PNG"/><Relationship Id="rId4" Type="http://schemas.openxmlformats.org/officeDocument/2006/relationships/image" Target="../media/image5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695B24F-7B89-4252-996A-34B9EE09AD5E}"/>
              </a:ext>
            </a:extLst>
          </p:cNvPr>
          <p:cNvSpPr/>
          <p:nvPr/>
        </p:nvSpPr>
        <p:spPr>
          <a:xfrm>
            <a:off x="3525078" y="152400"/>
            <a:ext cx="4943061" cy="5565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Ring Opining Polymerization ( ROP)</a:t>
            </a:r>
          </a:p>
        </p:txBody>
      </p:sp>
      <p:sp>
        <p:nvSpPr>
          <p:cNvPr id="5" name="Rectangle 4">
            <a:extLst>
              <a:ext uri="{FF2B5EF4-FFF2-40B4-BE49-F238E27FC236}">
                <a16:creationId xmlns:a16="http://schemas.microsoft.com/office/drawing/2014/main" id="{1F4B2322-B22F-4B54-8150-32B3094BD00A}"/>
              </a:ext>
            </a:extLst>
          </p:cNvPr>
          <p:cNvSpPr/>
          <p:nvPr/>
        </p:nvSpPr>
        <p:spPr>
          <a:xfrm>
            <a:off x="9329530" y="92765"/>
            <a:ext cx="2478157" cy="3304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chemeClr val="bg1"/>
                </a:solidFill>
                <a:latin typeface="Arial Black" panose="020B0A04020102020204" pitchFamily="34" charset="0"/>
              </a:rPr>
              <a:t>Dr.Widad</a:t>
            </a:r>
            <a:r>
              <a:rPr lang="en-US" sz="1400" b="1" dirty="0">
                <a:solidFill>
                  <a:schemeClr val="bg1"/>
                </a:solidFill>
                <a:latin typeface="Arial Black" panose="020B0A04020102020204" pitchFamily="34" charset="0"/>
              </a:rPr>
              <a:t> Saleh</a:t>
            </a:r>
          </a:p>
        </p:txBody>
      </p:sp>
      <p:sp>
        <p:nvSpPr>
          <p:cNvPr id="6" name="Rectangle 5">
            <a:extLst>
              <a:ext uri="{FF2B5EF4-FFF2-40B4-BE49-F238E27FC236}">
                <a16:creationId xmlns:a16="http://schemas.microsoft.com/office/drawing/2014/main" id="{87F04EE5-01A8-48FC-B419-EC6F7E7AFE9D}"/>
              </a:ext>
            </a:extLst>
          </p:cNvPr>
          <p:cNvSpPr/>
          <p:nvPr/>
        </p:nvSpPr>
        <p:spPr>
          <a:xfrm>
            <a:off x="9329530" y="596348"/>
            <a:ext cx="2478157" cy="3304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Black" panose="020B0A04020102020204" pitchFamily="34" charset="0"/>
              </a:rPr>
              <a:t>2</a:t>
            </a:r>
            <a:r>
              <a:rPr lang="en-US" sz="1400" b="1" baseline="30000" dirty="0">
                <a:solidFill>
                  <a:schemeClr val="bg1"/>
                </a:solidFill>
                <a:latin typeface="Arial Black" panose="020B0A04020102020204" pitchFamily="34" charset="0"/>
              </a:rPr>
              <a:t>nd</a:t>
            </a:r>
            <a:r>
              <a:rPr lang="en-US" sz="1400" b="1" dirty="0">
                <a:solidFill>
                  <a:schemeClr val="bg1"/>
                </a:solidFill>
                <a:latin typeface="Arial Black" panose="020B0A04020102020204" pitchFamily="34" charset="0"/>
              </a:rPr>
              <a:t> Lecture</a:t>
            </a:r>
          </a:p>
        </p:txBody>
      </p:sp>
      <p:sp>
        <p:nvSpPr>
          <p:cNvPr id="8" name="Rectangle 7">
            <a:extLst>
              <a:ext uri="{FF2B5EF4-FFF2-40B4-BE49-F238E27FC236}">
                <a16:creationId xmlns:a16="http://schemas.microsoft.com/office/drawing/2014/main" id="{0543E8C7-6B2F-487D-B128-04AD4259E982}"/>
              </a:ext>
            </a:extLst>
          </p:cNvPr>
          <p:cNvSpPr/>
          <p:nvPr/>
        </p:nvSpPr>
        <p:spPr>
          <a:xfrm>
            <a:off x="503583" y="1220028"/>
            <a:ext cx="11304104" cy="531329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highlight>
                  <a:srgbClr val="FFFF00"/>
                </a:highlight>
                <a:latin typeface="Arial Black" panose="020B0A04020102020204" pitchFamily="34" charset="0"/>
              </a:rPr>
              <a:t>Characterization of ROP</a:t>
            </a:r>
          </a:p>
          <a:p>
            <a:pPr algn="ctr"/>
            <a:endParaRPr lang="en-US"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1- Using cyclic monomers</a:t>
            </a:r>
          </a:p>
          <a:p>
            <a:pPr algn="ctr"/>
            <a:endParaRPr lang="en-US"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2- Using ionic and free radical initiators.</a:t>
            </a:r>
          </a:p>
          <a:p>
            <a:pPr algn="ctr"/>
            <a:endParaRPr lang="en-US"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3-Polymerization : transfer from intra-chain bonds to interchain bonds.</a:t>
            </a:r>
          </a:p>
          <a:p>
            <a:pPr algn="ctr"/>
            <a:endParaRPr lang="en-US"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4- Polymerization with out release small molecules.</a:t>
            </a:r>
          </a:p>
          <a:p>
            <a:pPr algn="ctr"/>
            <a:endParaRPr lang="en-US"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5- Polymerization with low activation energy .</a:t>
            </a:r>
          </a:p>
          <a:p>
            <a:pPr algn="ctr"/>
            <a:endParaRPr lang="ar-IQ" b="1" dirty="0">
              <a:solidFill>
                <a:schemeClr val="bg1"/>
              </a:solidFill>
              <a:latin typeface="Arial Black" panose="020B0A04020102020204" pitchFamily="34" charset="0"/>
            </a:endParaRPr>
          </a:p>
          <a:p>
            <a:pPr algn="ctr"/>
            <a:r>
              <a:rPr lang="en-US" b="1" dirty="0">
                <a:solidFill>
                  <a:schemeClr val="bg1"/>
                </a:solidFill>
                <a:latin typeface="Arial Black" panose="020B0A04020102020204" pitchFamily="34" charset="0"/>
              </a:rPr>
              <a:t>6- The most important factor in the polymerization condition is thermodynamic factor. </a:t>
            </a:r>
          </a:p>
          <a:p>
            <a:pPr algn="ctr"/>
            <a:endParaRPr lang="en-US"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01225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412993-F4FA-4BB0-9BB7-0C44B00901A7}"/>
              </a:ext>
            </a:extLst>
          </p:cNvPr>
          <p:cNvSpPr/>
          <p:nvPr/>
        </p:nvSpPr>
        <p:spPr>
          <a:xfrm>
            <a:off x="265045" y="1136373"/>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Initiation by carbonium ion</a:t>
            </a:r>
          </a:p>
        </p:txBody>
      </p:sp>
      <p:sp>
        <p:nvSpPr>
          <p:cNvPr id="5" name="Rectangle 4">
            <a:extLst>
              <a:ext uri="{FF2B5EF4-FFF2-40B4-BE49-F238E27FC236}">
                <a16:creationId xmlns:a16="http://schemas.microsoft.com/office/drawing/2014/main" id="{8A2C7F62-4D50-4306-8D7B-1D4248FE9025}"/>
              </a:ext>
            </a:extLst>
          </p:cNvPr>
          <p:cNvSpPr/>
          <p:nvPr/>
        </p:nvSpPr>
        <p:spPr>
          <a:xfrm>
            <a:off x="3207024" y="53008"/>
            <a:ext cx="8719931" cy="320702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A246729-EE5E-428C-ACDE-9BDCE2E4ADA6}"/>
              </a:ext>
            </a:extLst>
          </p:cNvPr>
          <p:cNvPicPr>
            <a:picLocks noChangeAspect="1"/>
          </p:cNvPicPr>
          <p:nvPr/>
        </p:nvPicPr>
        <p:blipFill>
          <a:blip r:embed="rId2"/>
          <a:stretch>
            <a:fillRect/>
          </a:stretch>
        </p:blipFill>
        <p:spPr>
          <a:xfrm>
            <a:off x="3399180" y="149087"/>
            <a:ext cx="8335617" cy="2981739"/>
          </a:xfrm>
          <a:prstGeom prst="rect">
            <a:avLst/>
          </a:prstGeom>
        </p:spPr>
      </p:pic>
      <p:sp>
        <p:nvSpPr>
          <p:cNvPr id="8" name="Rectangle 7">
            <a:extLst>
              <a:ext uri="{FF2B5EF4-FFF2-40B4-BE49-F238E27FC236}">
                <a16:creationId xmlns:a16="http://schemas.microsoft.com/office/drawing/2014/main" id="{9E29438F-C96E-4158-859D-04509C932E9C}"/>
              </a:ext>
            </a:extLst>
          </p:cNvPr>
          <p:cNvSpPr/>
          <p:nvPr/>
        </p:nvSpPr>
        <p:spPr>
          <a:xfrm>
            <a:off x="152401" y="4280452"/>
            <a:ext cx="2915479" cy="67917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Initiation by Onium ion</a:t>
            </a:r>
          </a:p>
        </p:txBody>
      </p:sp>
      <p:sp>
        <p:nvSpPr>
          <p:cNvPr id="9" name="Rectangle 8">
            <a:extLst>
              <a:ext uri="{FF2B5EF4-FFF2-40B4-BE49-F238E27FC236}">
                <a16:creationId xmlns:a16="http://schemas.microsoft.com/office/drawing/2014/main" id="{104903D6-0023-4D77-A777-2BA9AE8AC607}"/>
              </a:ext>
            </a:extLst>
          </p:cNvPr>
          <p:cNvSpPr/>
          <p:nvPr/>
        </p:nvSpPr>
        <p:spPr>
          <a:xfrm>
            <a:off x="3207022" y="3429000"/>
            <a:ext cx="8719931" cy="320702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CCF788A-2EB4-4CEA-94A9-316F1FDBC80C}"/>
              </a:ext>
            </a:extLst>
          </p:cNvPr>
          <p:cNvPicPr>
            <a:picLocks noChangeAspect="1"/>
          </p:cNvPicPr>
          <p:nvPr/>
        </p:nvPicPr>
        <p:blipFill>
          <a:blip r:embed="rId3"/>
          <a:stretch>
            <a:fillRect/>
          </a:stretch>
        </p:blipFill>
        <p:spPr>
          <a:xfrm>
            <a:off x="3399181" y="3551583"/>
            <a:ext cx="8335616" cy="2835965"/>
          </a:xfrm>
          <a:prstGeom prst="rect">
            <a:avLst/>
          </a:prstGeom>
        </p:spPr>
      </p:pic>
    </p:spTree>
    <p:extLst>
      <p:ext uri="{BB962C8B-B14F-4D97-AF65-F5344CB8AC3E}">
        <p14:creationId xmlns:p14="http://schemas.microsoft.com/office/powerpoint/2010/main" val="372384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BC0CD4-4B44-4BD0-BD2B-6C4797619D5B}"/>
              </a:ext>
            </a:extLst>
          </p:cNvPr>
          <p:cNvSpPr/>
          <p:nvPr/>
        </p:nvSpPr>
        <p:spPr>
          <a:xfrm>
            <a:off x="410818" y="213866"/>
            <a:ext cx="1311966" cy="93576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Initiation by Lewis acid</a:t>
            </a:r>
          </a:p>
        </p:txBody>
      </p:sp>
      <p:sp>
        <p:nvSpPr>
          <p:cNvPr id="5" name="Rectangle 4">
            <a:extLst>
              <a:ext uri="{FF2B5EF4-FFF2-40B4-BE49-F238E27FC236}">
                <a16:creationId xmlns:a16="http://schemas.microsoft.com/office/drawing/2014/main" id="{4124411A-0CA5-4A1D-9055-B3D6039D71B6}"/>
              </a:ext>
            </a:extLst>
          </p:cNvPr>
          <p:cNvSpPr/>
          <p:nvPr/>
        </p:nvSpPr>
        <p:spPr>
          <a:xfrm>
            <a:off x="1941443" y="68091"/>
            <a:ext cx="7984435" cy="16281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B2C5009-175A-49BC-8D97-3C2DFCCC84E3}"/>
              </a:ext>
            </a:extLst>
          </p:cNvPr>
          <p:cNvPicPr>
            <a:picLocks noChangeAspect="1"/>
          </p:cNvPicPr>
          <p:nvPr/>
        </p:nvPicPr>
        <p:blipFill>
          <a:blip r:embed="rId2"/>
          <a:stretch>
            <a:fillRect/>
          </a:stretch>
        </p:blipFill>
        <p:spPr>
          <a:xfrm>
            <a:off x="2101348" y="213864"/>
            <a:ext cx="7726017" cy="1336640"/>
          </a:xfrm>
          <a:prstGeom prst="rect">
            <a:avLst/>
          </a:prstGeom>
        </p:spPr>
      </p:pic>
      <p:pic>
        <p:nvPicPr>
          <p:cNvPr id="3" name="Picture 2">
            <a:extLst>
              <a:ext uri="{FF2B5EF4-FFF2-40B4-BE49-F238E27FC236}">
                <a16:creationId xmlns:a16="http://schemas.microsoft.com/office/drawing/2014/main" id="{DFDFC588-53C0-4297-B360-578FC6089F9E}"/>
              </a:ext>
            </a:extLst>
          </p:cNvPr>
          <p:cNvPicPr>
            <a:picLocks noChangeAspect="1"/>
          </p:cNvPicPr>
          <p:nvPr/>
        </p:nvPicPr>
        <p:blipFill>
          <a:blip r:embed="rId3"/>
          <a:stretch>
            <a:fillRect/>
          </a:stretch>
        </p:blipFill>
        <p:spPr>
          <a:xfrm>
            <a:off x="2002836" y="2898913"/>
            <a:ext cx="3867879" cy="1473734"/>
          </a:xfrm>
          <a:prstGeom prst="rect">
            <a:avLst/>
          </a:prstGeom>
        </p:spPr>
      </p:pic>
      <p:pic>
        <p:nvPicPr>
          <p:cNvPr id="9" name="Picture 8">
            <a:extLst>
              <a:ext uri="{FF2B5EF4-FFF2-40B4-BE49-F238E27FC236}">
                <a16:creationId xmlns:a16="http://schemas.microsoft.com/office/drawing/2014/main" id="{AB190FBA-8A98-4918-9BFE-D461BC40E97D}"/>
              </a:ext>
            </a:extLst>
          </p:cNvPr>
          <p:cNvPicPr>
            <a:picLocks noChangeAspect="1"/>
          </p:cNvPicPr>
          <p:nvPr/>
        </p:nvPicPr>
        <p:blipFill>
          <a:blip r:embed="rId4"/>
          <a:stretch>
            <a:fillRect/>
          </a:stretch>
        </p:blipFill>
        <p:spPr>
          <a:xfrm>
            <a:off x="5897219" y="2898913"/>
            <a:ext cx="4028660" cy="1473734"/>
          </a:xfrm>
          <a:prstGeom prst="rect">
            <a:avLst/>
          </a:prstGeom>
        </p:spPr>
      </p:pic>
      <p:sp>
        <p:nvSpPr>
          <p:cNvPr id="14" name="Rectangle 13">
            <a:extLst>
              <a:ext uri="{FF2B5EF4-FFF2-40B4-BE49-F238E27FC236}">
                <a16:creationId xmlns:a16="http://schemas.microsoft.com/office/drawing/2014/main" id="{6F515D37-4FFE-4B1D-8A02-F9F5CBEADAC6}"/>
              </a:ext>
            </a:extLst>
          </p:cNvPr>
          <p:cNvSpPr/>
          <p:nvPr/>
        </p:nvSpPr>
        <p:spPr>
          <a:xfrm>
            <a:off x="2002836" y="2301193"/>
            <a:ext cx="7923042"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Q:- 	Give the mechanism for the CROP of 3-isochromanone</a:t>
            </a:r>
          </a:p>
        </p:txBody>
      </p:sp>
      <p:pic>
        <p:nvPicPr>
          <p:cNvPr id="16" name="Picture 15">
            <a:extLst>
              <a:ext uri="{FF2B5EF4-FFF2-40B4-BE49-F238E27FC236}">
                <a16:creationId xmlns:a16="http://schemas.microsoft.com/office/drawing/2014/main" id="{3BFF4ED2-D927-467C-9FA9-A306187F2A93}"/>
              </a:ext>
            </a:extLst>
          </p:cNvPr>
          <p:cNvPicPr>
            <a:picLocks noChangeAspect="1"/>
          </p:cNvPicPr>
          <p:nvPr/>
        </p:nvPicPr>
        <p:blipFill>
          <a:blip r:embed="rId5"/>
          <a:stretch>
            <a:fillRect/>
          </a:stretch>
        </p:blipFill>
        <p:spPr>
          <a:xfrm>
            <a:off x="2002836" y="5653422"/>
            <a:ext cx="5352121" cy="990713"/>
          </a:xfrm>
          <a:prstGeom prst="rect">
            <a:avLst/>
          </a:prstGeom>
        </p:spPr>
      </p:pic>
      <p:sp>
        <p:nvSpPr>
          <p:cNvPr id="17" name="Rectangle 16">
            <a:extLst>
              <a:ext uri="{FF2B5EF4-FFF2-40B4-BE49-F238E27FC236}">
                <a16:creationId xmlns:a16="http://schemas.microsoft.com/office/drawing/2014/main" id="{9936D8BC-E1B3-4D38-A4D7-8B319CB956AB}"/>
              </a:ext>
            </a:extLst>
          </p:cNvPr>
          <p:cNvSpPr/>
          <p:nvPr/>
        </p:nvSpPr>
        <p:spPr>
          <a:xfrm>
            <a:off x="2002836" y="4710175"/>
            <a:ext cx="7923042"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Q:- 	Give the final product for the CROP of </a:t>
            </a:r>
            <a:r>
              <a:rPr lang="en-US" b="1" dirty="0" err="1">
                <a:solidFill>
                  <a:schemeClr val="bg1"/>
                </a:solidFill>
                <a:latin typeface="Arial Black" panose="020B0A04020102020204" pitchFamily="34" charset="0"/>
              </a:rPr>
              <a:t>oxitane</a:t>
            </a:r>
            <a:endParaRPr lang="en-US" b="1" dirty="0">
              <a:solidFill>
                <a:schemeClr val="bg1"/>
              </a:solidFill>
              <a:latin typeface="Arial Black" panose="020B0A04020102020204" pitchFamily="34" charset="0"/>
            </a:endParaRPr>
          </a:p>
        </p:txBody>
      </p:sp>
      <p:pic>
        <p:nvPicPr>
          <p:cNvPr id="19" name="Picture 18">
            <a:extLst>
              <a:ext uri="{FF2B5EF4-FFF2-40B4-BE49-F238E27FC236}">
                <a16:creationId xmlns:a16="http://schemas.microsoft.com/office/drawing/2014/main" id="{6EF2A5A5-20E8-4F38-BFF3-3B33632FD355}"/>
              </a:ext>
            </a:extLst>
          </p:cNvPr>
          <p:cNvPicPr>
            <a:picLocks noChangeAspect="1"/>
          </p:cNvPicPr>
          <p:nvPr/>
        </p:nvPicPr>
        <p:blipFill>
          <a:blip r:embed="rId6"/>
          <a:stretch>
            <a:fillRect/>
          </a:stretch>
        </p:blipFill>
        <p:spPr>
          <a:xfrm>
            <a:off x="7354957" y="5653422"/>
            <a:ext cx="2570921" cy="990713"/>
          </a:xfrm>
          <a:prstGeom prst="rect">
            <a:avLst/>
          </a:prstGeom>
        </p:spPr>
      </p:pic>
      <p:sp>
        <p:nvSpPr>
          <p:cNvPr id="20" name="Oval 19">
            <a:extLst>
              <a:ext uri="{FF2B5EF4-FFF2-40B4-BE49-F238E27FC236}">
                <a16:creationId xmlns:a16="http://schemas.microsoft.com/office/drawing/2014/main" id="{4CE1FEC5-4A12-475A-AB38-85B1A455B9B0}"/>
              </a:ext>
            </a:extLst>
          </p:cNvPr>
          <p:cNvSpPr/>
          <p:nvPr/>
        </p:nvSpPr>
        <p:spPr>
          <a:xfrm>
            <a:off x="7971182" y="5777717"/>
            <a:ext cx="1338470" cy="74212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a:t>
            </a:r>
          </a:p>
        </p:txBody>
      </p:sp>
    </p:spTree>
    <p:extLst>
      <p:ext uri="{BB962C8B-B14F-4D97-AF65-F5344CB8AC3E}">
        <p14:creationId xmlns:p14="http://schemas.microsoft.com/office/powerpoint/2010/main" val="3540069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D5A119-231A-4AC8-9A81-80A77D710D23}"/>
              </a:ext>
            </a:extLst>
          </p:cNvPr>
          <p:cNvSpPr/>
          <p:nvPr/>
        </p:nvSpPr>
        <p:spPr>
          <a:xfrm>
            <a:off x="1769165" y="281607"/>
            <a:ext cx="8653669"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Anionic ROP</a:t>
            </a:r>
          </a:p>
        </p:txBody>
      </p:sp>
      <p:pic>
        <p:nvPicPr>
          <p:cNvPr id="5" name="Picture 4">
            <a:extLst>
              <a:ext uri="{FF2B5EF4-FFF2-40B4-BE49-F238E27FC236}">
                <a16:creationId xmlns:a16="http://schemas.microsoft.com/office/drawing/2014/main" id="{4EC771F7-56B5-4394-8F75-DEE9F9CEB1EB}"/>
              </a:ext>
            </a:extLst>
          </p:cNvPr>
          <p:cNvPicPr>
            <a:picLocks noChangeAspect="1"/>
          </p:cNvPicPr>
          <p:nvPr/>
        </p:nvPicPr>
        <p:blipFill>
          <a:blip r:embed="rId2"/>
          <a:stretch>
            <a:fillRect/>
          </a:stretch>
        </p:blipFill>
        <p:spPr>
          <a:xfrm>
            <a:off x="2716695" y="1378391"/>
            <a:ext cx="8309113" cy="1285294"/>
          </a:xfrm>
          <a:prstGeom prst="rect">
            <a:avLst/>
          </a:prstGeom>
        </p:spPr>
      </p:pic>
      <p:sp>
        <p:nvSpPr>
          <p:cNvPr id="6" name="Rectangle 5">
            <a:extLst>
              <a:ext uri="{FF2B5EF4-FFF2-40B4-BE49-F238E27FC236}">
                <a16:creationId xmlns:a16="http://schemas.microsoft.com/office/drawing/2014/main" id="{8F8CC2F5-BDC6-47C4-B586-C19DCE1F174F}"/>
              </a:ext>
            </a:extLst>
          </p:cNvPr>
          <p:cNvSpPr/>
          <p:nvPr/>
        </p:nvSpPr>
        <p:spPr>
          <a:xfrm>
            <a:off x="0" y="1755995"/>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Initiation step.</a:t>
            </a:r>
          </a:p>
        </p:txBody>
      </p:sp>
      <p:sp>
        <p:nvSpPr>
          <p:cNvPr id="7" name="Rectangle 6">
            <a:extLst>
              <a:ext uri="{FF2B5EF4-FFF2-40B4-BE49-F238E27FC236}">
                <a16:creationId xmlns:a16="http://schemas.microsoft.com/office/drawing/2014/main" id="{EF534D45-5E41-4F03-8A0C-0BF6B7E82E32}"/>
              </a:ext>
            </a:extLst>
          </p:cNvPr>
          <p:cNvSpPr/>
          <p:nvPr/>
        </p:nvSpPr>
        <p:spPr>
          <a:xfrm>
            <a:off x="0" y="3230382"/>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Symmetrical epoxide</a:t>
            </a:r>
          </a:p>
        </p:txBody>
      </p:sp>
      <p:sp>
        <p:nvSpPr>
          <p:cNvPr id="8" name="Arrow: Right 7">
            <a:extLst>
              <a:ext uri="{FF2B5EF4-FFF2-40B4-BE49-F238E27FC236}">
                <a16:creationId xmlns:a16="http://schemas.microsoft.com/office/drawing/2014/main" id="{65290B96-BC1A-4624-BE31-4E53B3915186}"/>
              </a:ext>
            </a:extLst>
          </p:cNvPr>
          <p:cNvSpPr/>
          <p:nvPr/>
        </p:nvSpPr>
        <p:spPr>
          <a:xfrm rot="18877815">
            <a:off x="2560101" y="2875512"/>
            <a:ext cx="1555670" cy="210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766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8192A7-C635-4572-8450-3EC8EA70F5D2}"/>
              </a:ext>
            </a:extLst>
          </p:cNvPr>
          <p:cNvSpPr/>
          <p:nvPr/>
        </p:nvSpPr>
        <p:spPr>
          <a:xfrm>
            <a:off x="4485858" y="19782"/>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For unsymmetrical epoxide</a:t>
            </a:r>
          </a:p>
        </p:txBody>
      </p:sp>
      <p:pic>
        <p:nvPicPr>
          <p:cNvPr id="6" name="Picture 5">
            <a:extLst>
              <a:ext uri="{FF2B5EF4-FFF2-40B4-BE49-F238E27FC236}">
                <a16:creationId xmlns:a16="http://schemas.microsoft.com/office/drawing/2014/main" id="{9AE6DA9E-6ABD-4175-BC98-CF859C40A4BD}"/>
              </a:ext>
            </a:extLst>
          </p:cNvPr>
          <p:cNvPicPr>
            <a:picLocks noChangeAspect="1"/>
          </p:cNvPicPr>
          <p:nvPr/>
        </p:nvPicPr>
        <p:blipFill>
          <a:blip r:embed="rId2"/>
          <a:stretch>
            <a:fillRect/>
          </a:stretch>
        </p:blipFill>
        <p:spPr>
          <a:xfrm>
            <a:off x="1795669" y="640740"/>
            <a:ext cx="8693426" cy="1378512"/>
          </a:xfrm>
          <a:prstGeom prst="rect">
            <a:avLst/>
          </a:prstGeom>
        </p:spPr>
      </p:pic>
      <p:sp>
        <p:nvSpPr>
          <p:cNvPr id="7" name="Rectangle 6">
            <a:extLst>
              <a:ext uri="{FF2B5EF4-FFF2-40B4-BE49-F238E27FC236}">
                <a16:creationId xmlns:a16="http://schemas.microsoft.com/office/drawing/2014/main" id="{ED6514E4-1D51-4871-B23C-57BEBA8A4B2E}"/>
              </a:ext>
            </a:extLst>
          </p:cNvPr>
          <p:cNvSpPr/>
          <p:nvPr/>
        </p:nvSpPr>
        <p:spPr>
          <a:xfrm>
            <a:off x="4485858" y="2110124"/>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Exchange reaction</a:t>
            </a:r>
          </a:p>
        </p:txBody>
      </p:sp>
      <p:pic>
        <p:nvPicPr>
          <p:cNvPr id="9" name="Picture 8">
            <a:extLst>
              <a:ext uri="{FF2B5EF4-FFF2-40B4-BE49-F238E27FC236}">
                <a16:creationId xmlns:a16="http://schemas.microsoft.com/office/drawing/2014/main" id="{D76A7D94-1DA0-42F3-8694-8DDAD622F9C3}"/>
              </a:ext>
            </a:extLst>
          </p:cNvPr>
          <p:cNvPicPr>
            <a:picLocks noChangeAspect="1"/>
          </p:cNvPicPr>
          <p:nvPr/>
        </p:nvPicPr>
        <p:blipFill>
          <a:blip r:embed="rId3"/>
          <a:stretch>
            <a:fillRect/>
          </a:stretch>
        </p:blipFill>
        <p:spPr>
          <a:xfrm>
            <a:off x="1722781" y="2767383"/>
            <a:ext cx="8786190" cy="1001014"/>
          </a:xfrm>
          <a:prstGeom prst="rect">
            <a:avLst/>
          </a:prstGeom>
        </p:spPr>
      </p:pic>
      <p:pic>
        <p:nvPicPr>
          <p:cNvPr id="11" name="Picture 10">
            <a:extLst>
              <a:ext uri="{FF2B5EF4-FFF2-40B4-BE49-F238E27FC236}">
                <a16:creationId xmlns:a16="http://schemas.microsoft.com/office/drawing/2014/main" id="{652024F3-ABB2-4B98-8F6B-C2EA2301D30A}"/>
              </a:ext>
            </a:extLst>
          </p:cNvPr>
          <p:cNvPicPr>
            <a:picLocks noChangeAspect="1"/>
          </p:cNvPicPr>
          <p:nvPr/>
        </p:nvPicPr>
        <p:blipFill>
          <a:blip r:embed="rId4"/>
          <a:stretch>
            <a:fillRect/>
          </a:stretch>
        </p:blipFill>
        <p:spPr>
          <a:xfrm>
            <a:off x="1722782" y="3895569"/>
            <a:ext cx="8786190" cy="1696848"/>
          </a:xfrm>
          <a:prstGeom prst="rect">
            <a:avLst/>
          </a:prstGeom>
        </p:spPr>
      </p:pic>
      <p:sp>
        <p:nvSpPr>
          <p:cNvPr id="12" name="Rectangle 11">
            <a:extLst>
              <a:ext uri="{FF2B5EF4-FFF2-40B4-BE49-F238E27FC236}">
                <a16:creationId xmlns:a16="http://schemas.microsoft.com/office/drawing/2014/main" id="{9F27187A-E456-416A-AF9D-3273FCEF1AEB}"/>
              </a:ext>
            </a:extLst>
          </p:cNvPr>
          <p:cNvSpPr/>
          <p:nvPr/>
        </p:nvSpPr>
        <p:spPr>
          <a:xfrm>
            <a:off x="1722781" y="5719590"/>
            <a:ext cx="8766314" cy="76271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These exchange reaction lower the molecular weight of the polymers.</a:t>
            </a:r>
          </a:p>
        </p:txBody>
      </p:sp>
    </p:spTree>
    <p:extLst>
      <p:ext uri="{BB962C8B-B14F-4D97-AF65-F5344CB8AC3E}">
        <p14:creationId xmlns:p14="http://schemas.microsoft.com/office/powerpoint/2010/main" val="40060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3EC04D-5E89-4D76-BF6C-DBCD2ECEB695}"/>
              </a:ext>
            </a:extLst>
          </p:cNvPr>
          <p:cNvSpPr/>
          <p:nvPr/>
        </p:nvSpPr>
        <p:spPr>
          <a:xfrm>
            <a:off x="4015409" y="178808"/>
            <a:ext cx="377686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Chain transfer to monomers</a:t>
            </a:r>
          </a:p>
        </p:txBody>
      </p:sp>
      <p:pic>
        <p:nvPicPr>
          <p:cNvPr id="6" name="Picture 5">
            <a:extLst>
              <a:ext uri="{FF2B5EF4-FFF2-40B4-BE49-F238E27FC236}">
                <a16:creationId xmlns:a16="http://schemas.microsoft.com/office/drawing/2014/main" id="{EC834A56-E2D0-4602-B00C-8B8C6541F59C}"/>
              </a:ext>
            </a:extLst>
          </p:cNvPr>
          <p:cNvPicPr>
            <a:picLocks noChangeAspect="1"/>
          </p:cNvPicPr>
          <p:nvPr/>
        </p:nvPicPr>
        <p:blipFill>
          <a:blip r:embed="rId2"/>
          <a:stretch>
            <a:fillRect/>
          </a:stretch>
        </p:blipFill>
        <p:spPr>
          <a:xfrm>
            <a:off x="490330" y="821636"/>
            <a:ext cx="11463131" cy="5128590"/>
          </a:xfrm>
          <a:prstGeom prst="rect">
            <a:avLst/>
          </a:prstGeom>
        </p:spPr>
      </p:pic>
    </p:spTree>
    <p:extLst>
      <p:ext uri="{BB962C8B-B14F-4D97-AF65-F5344CB8AC3E}">
        <p14:creationId xmlns:p14="http://schemas.microsoft.com/office/powerpoint/2010/main" val="284088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C48400-7DDC-4A4F-A077-37E7F0FBFCEF}"/>
              </a:ext>
            </a:extLst>
          </p:cNvPr>
          <p:cNvPicPr>
            <a:picLocks noChangeAspect="1"/>
          </p:cNvPicPr>
          <p:nvPr/>
        </p:nvPicPr>
        <p:blipFill>
          <a:blip r:embed="rId2"/>
          <a:stretch>
            <a:fillRect/>
          </a:stretch>
        </p:blipFill>
        <p:spPr>
          <a:xfrm>
            <a:off x="2478156" y="165766"/>
            <a:ext cx="7036903" cy="2723207"/>
          </a:xfrm>
          <a:prstGeom prst="rect">
            <a:avLst/>
          </a:prstGeom>
        </p:spPr>
      </p:pic>
      <p:sp>
        <p:nvSpPr>
          <p:cNvPr id="6" name="Rectangle 5">
            <a:extLst>
              <a:ext uri="{FF2B5EF4-FFF2-40B4-BE49-F238E27FC236}">
                <a16:creationId xmlns:a16="http://schemas.microsoft.com/office/drawing/2014/main" id="{42AC69DD-93C6-4175-AB10-A561F2E1A4C8}"/>
              </a:ext>
            </a:extLst>
          </p:cNvPr>
          <p:cNvSpPr/>
          <p:nvPr/>
        </p:nvSpPr>
        <p:spPr>
          <a:xfrm>
            <a:off x="4108172" y="3051370"/>
            <a:ext cx="377686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Propagation step</a:t>
            </a:r>
          </a:p>
        </p:txBody>
      </p:sp>
      <p:pic>
        <p:nvPicPr>
          <p:cNvPr id="8" name="Picture 7">
            <a:extLst>
              <a:ext uri="{FF2B5EF4-FFF2-40B4-BE49-F238E27FC236}">
                <a16:creationId xmlns:a16="http://schemas.microsoft.com/office/drawing/2014/main" id="{A0B10E10-FBB1-46F5-A483-559C72BFAC67}"/>
              </a:ext>
            </a:extLst>
          </p:cNvPr>
          <p:cNvPicPr>
            <a:picLocks noChangeAspect="1"/>
          </p:cNvPicPr>
          <p:nvPr/>
        </p:nvPicPr>
        <p:blipFill>
          <a:blip r:embed="rId3"/>
          <a:stretch>
            <a:fillRect/>
          </a:stretch>
        </p:blipFill>
        <p:spPr>
          <a:xfrm>
            <a:off x="2478157" y="3743855"/>
            <a:ext cx="7036902" cy="2723206"/>
          </a:xfrm>
          <a:prstGeom prst="rect">
            <a:avLst/>
          </a:prstGeom>
        </p:spPr>
      </p:pic>
    </p:spTree>
    <p:extLst>
      <p:ext uri="{BB962C8B-B14F-4D97-AF65-F5344CB8AC3E}">
        <p14:creationId xmlns:p14="http://schemas.microsoft.com/office/powerpoint/2010/main" val="72743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7B029E-D52B-455A-B8D0-60FD4D9E4415}"/>
              </a:ext>
            </a:extLst>
          </p:cNvPr>
          <p:cNvSpPr/>
          <p:nvPr/>
        </p:nvSpPr>
        <p:spPr>
          <a:xfrm>
            <a:off x="4306954" y="135891"/>
            <a:ext cx="377686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Termination step</a:t>
            </a:r>
          </a:p>
        </p:txBody>
      </p:sp>
      <p:sp>
        <p:nvSpPr>
          <p:cNvPr id="5" name="Rectangle 4">
            <a:extLst>
              <a:ext uri="{FF2B5EF4-FFF2-40B4-BE49-F238E27FC236}">
                <a16:creationId xmlns:a16="http://schemas.microsoft.com/office/drawing/2014/main" id="{9E20AB69-60B4-47E0-BB32-49093A70564C}"/>
              </a:ext>
            </a:extLst>
          </p:cNvPr>
          <p:cNvSpPr/>
          <p:nvPr/>
        </p:nvSpPr>
        <p:spPr>
          <a:xfrm>
            <a:off x="1104404" y="1017969"/>
            <a:ext cx="2404504" cy="400110"/>
          </a:xfrm>
          <a:prstGeom prst="rect">
            <a:avLst/>
          </a:prstGeom>
        </p:spPr>
        <p:txBody>
          <a:bodyPr wrap="none">
            <a:spAutoFit/>
          </a:bodyPr>
          <a:lstStyle/>
          <a:p>
            <a:r>
              <a:rPr lang="en-US" sz="2000" b="1" u="sng" dirty="0">
                <a:solidFill>
                  <a:schemeClr val="bg1"/>
                </a:solidFill>
                <a:highlight>
                  <a:srgbClr val="00FF00"/>
                </a:highlight>
                <a:latin typeface="AdvP6ECA"/>
              </a:rPr>
              <a:t>1- Transfer Reactions</a:t>
            </a:r>
            <a:endParaRPr lang="en-US" sz="2000" b="1" u="sng" dirty="0">
              <a:solidFill>
                <a:schemeClr val="bg1"/>
              </a:solidFill>
              <a:highlight>
                <a:srgbClr val="00FF00"/>
              </a:highlight>
            </a:endParaRPr>
          </a:p>
        </p:txBody>
      </p:sp>
      <p:sp>
        <p:nvSpPr>
          <p:cNvPr id="6" name="Rectangle 5">
            <a:extLst>
              <a:ext uri="{FF2B5EF4-FFF2-40B4-BE49-F238E27FC236}">
                <a16:creationId xmlns:a16="http://schemas.microsoft.com/office/drawing/2014/main" id="{B6BB6E2D-DEAE-4CC5-B8F3-9228B7DA3C8E}"/>
              </a:ext>
            </a:extLst>
          </p:cNvPr>
          <p:cNvSpPr/>
          <p:nvPr/>
        </p:nvSpPr>
        <p:spPr>
          <a:xfrm>
            <a:off x="2365644" y="1508299"/>
            <a:ext cx="2630400" cy="369332"/>
          </a:xfrm>
          <a:prstGeom prst="rect">
            <a:avLst/>
          </a:prstGeom>
          <a:solidFill>
            <a:srgbClr val="FFFF00"/>
          </a:solidFill>
        </p:spPr>
        <p:txBody>
          <a:bodyPr wrap="none">
            <a:spAutoFit/>
          </a:bodyPr>
          <a:lstStyle/>
          <a:p>
            <a:r>
              <a:rPr lang="en-US" b="1" u="sng" dirty="0">
                <a:solidFill>
                  <a:schemeClr val="bg1"/>
                </a:solidFill>
                <a:latin typeface="AdvP4B2E3F"/>
              </a:rPr>
              <a:t>Chain transfer to polymer</a:t>
            </a:r>
            <a:endParaRPr lang="en-US" b="1" u="sng" dirty="0">
              <a:solidFill>
                <a:schemeClr val="bg1"/>
              </a:solidFill>
            </a:endParaRPr>
          </a:p>
        </p:txBody>
      </p:sp>
      <p:pic>
        <p:nvPicPr>
          <p:cNvPr id="8" name="Picture 7">
            <a:extLst>
              <a:ext uri="{FF2B5EF4-FFF2-40B4-BE49-F238E27FC236}">
                <a16:creationId xmlns:a16="http://schemas.microsoft.com/office/drawing/2014/main" id="{2BFA2304-47AE-460A-ABB8-270820A3EA75}"/>
              </a:ext>
            </a:extLst>
          </p:cNvPr>
          <p:cNvPicPr>
            <a:picLocks noChangeAspect="1"/>
          </p:cNvPicPr>
          <p:nvPr/>
        </p:nvPicPr>
        <p:blipFill>
          <a:blip r:embed="rId2"/>
          <a:stretch>
            <a:fillRect/>
          </a:stretch>
        </p:blipFill>
        <p:spPr>
          <a:xfrm>
            <a:off x="1378226" y="2138224"/>
            <a:ext cx="10111409" cy="3971028"/>
          </a:xfrm>
          <a:prstGeom prst="rect">
            <a:avLst/>
          </a:prstGeom>
        </p:spPr>
      </p:pic>
    </p:spTree>
    <p:extLst>
      <p:ext uri="{BB962C8B-B14F-4D97-AF65-F5344CB8AC3E}">
        <p14:creationId xmlns:p14="http://schemas.microsoft.com/office/powerpoint/2010/main" val="196965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EB853E-F965-4F37-B020-E7BF71E09D64}"/>
              </a:ext>
            </a:extLst>
          </p:cNvPr>
          <p:cNvSpPr/>
          <p:nvPr/>
        </p:nvSpPr>
        <p:spPr>
          <a:xfrm>
            <a:off x="1104404" y="1017969"/>
            <a:ext cx="1903150" cy="400110"/>
          </a:xfrm>
          <a:prstGeom prst="rect">
            <a:avLst/>
          </a:prstGeom>
          <a:solidFill>
            <a:srgbClr val="FFFF00"/>
          </a:solidFill>
        </p:spPr>
        <p:txBody>
          <a:bodyPr wrap="none">
            <a:spAutoFit/>
          </a:bodyPr>
          <a:lstStyle/>
          <a:p>
            <a:r>
              <a:rPr lang="en-US" sz="2000" b="1" u="sng" dirty="0">
                <a:solidFill>
                  <a:schemeClr val="bg1"/>
                </a:solidFill>
                <a:latin typeface="AdvP6ECA"/>
              </a:rPr>
              <a:t>Cyclic formation</a:t>
            </a:r>
            <a:endParaRPr lang="en-US" sz="2000" b="1" u="sng" dirty="0">
              <a:solidFill>
                <a:schemeClr val="bg1"/>
              </a:solidFill>
            </a:endParaRPr>
          </a:p>
        </p:txBody>
      </p:sp>
      <p:pic>
        <p:nvPicPr>
          <p:cNvPr id="6" name="Picture 5">
            <a:extLst>
              <a:ext uri="{FF2B5EF4-FFF2-40B4-BE49-F238E27FC236}">
                <a16:creationId xmlns:a16="http://schemas.microsoft.com/office/drawing/2014/main" id="{349667D6-8266-4F92-8953-B0B0BD075646}"/>
              </a:ext>
            </a:extLst>
          </p:cNvPr>
          <p:cNvPicPr>
            <a:picLocks noChangeAspect="1"/>
          </p:cNvPicPr>
          <p:nvPr/>
        </p:nvPicPr>
        <p:blipFill>
          <a:blip r:embed="rId2"/>
          <a:stretch>
            <a:fillRect/>
          </a:stretch>
        </p:blipFill>
        <p:spPr>
          <a:xfrm>
            <a:off x="1104404" y="1570264"/>
            <a:ext cx="9470831" cy="2723439"/>
          </a:xfrm>
          <a:prstGeom prst="rect">
            <a:avLst/>
          </a:prstGeom>
        </p:spPr>
      </p:pic>
    </p:spTree>
    <p:extLst>
      <p:ext uri="{BB962C8B-B14F-4D97-AF65-F5344CB8AC3E}">
        <p14:creationId xmlns:p14="http://schemas.microsoft.com/office/powerpoint/2010/main" val="2570176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D481D5-5688-4FD9-8FB6-35145172767F}"/>
              </a:ext>
            </a:extLst>
          </p:cNvPr>
          <p:cNvSpPr/>
          <p:nvPr/>
        </p:nvSpPr>
        <p:spPr>
          <a:xfrm>
            <a:off x="1104404" y="1017969"/>
            <a:ext cx="4904997" cy="400110"/>
          </a:xfrm>
          <a:prstGeom prst="rect">
            <a:avLst/>
          </a:prstGeom>
        </p:spPr>
        <p:txBody>
          <a:bodyPr wrap="none">
            <a:spAutoFit/>
          </a:bodyPr>
          <a:lstStyle/>
          <a:p>
            <a:r>
              <a:rPr lang="en-US" sz="2000" b="1" u="sng" dirty="0">
                <a:solidFill>
                  <a:schemeClr val="bg1"/>
                </a:solidFill>
                <a:highlight>
                  <a:srgbClr val="00FF00"/>
                </a:highlight>
                <a:latin typeface="AdvP6ECA"/>
              </a:rPr>
              <a:t>2- Activated monomer polymerization(AMP)</a:t>
            </a:r>
            <a:endParaRPr lang="en-US" sz="2000" b="1" u="sng" dirty="0">
              <a:solidFill>
                <a:schemeClr val="bg1"/>
              </a:solidFill>
              <a:highlight>
                <a:srgbClr val="00FF00"/>
              </a:highlight>
            </a:endParaRPr>
          </a:p>
        </p:txBody>
      </p:sp>
      <p:sp>
        <p:nvSpPr>
          <p:cNvPr id="5" name="Rectangle 4">
            <a:extLst>
              <a:ext uri="{FF2B5EF4-FFF2-40B4-BE49-F238E27FC236}">
                <a16:creationId xmlns:a16="http://schemas.microsoft.com/office/drawing/2014/main" id="{A3C4FD4A-C15C-4420-8C1B-3F0A02AB99B1}"/>
              </a:ext>
            </a:extLst>
          </p:cNvPr>
          <p:cNvSpPr/>
          <p:nvPr/>
        </p:nvSpPr>
        <p:spPr>
          <a:xfrm>
            <a:off x="304800" y="1577009"/>
            <a:ext cx="11582400" cy="19587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Cyclic oligomer formation can be greatly suppressed and even eliminated by carrying out cationic polymerization as an activated monomer (AM) polymerization by using an acid initiator such as BF3 or </a:t>
            </a:r>
            <a:r>
              <a:rPr lang="en-US" b="1" dirty="0" err="1">
                <a:solidFill>
                  <a:schemeClr val="bg1"/>
                </a:solidFill>
                <a:latin typeface="Arial Black" panose="020B0A04020102020204" pitchFamily="34" charset="0"/>
              </a:rPr>
              <a:t>triflic</a:t>
            </a:r>
            <a:r>
              <a:rPr lang="en-US" b="1" dirty="0">
                <a:solidFill>
                  <a:schemeClr val="bg1"/>
                </a:solidFill>
                <a:latin typeface="Arial Black" panose="020B0A04020102020204" pitchFamily="34" charset="0"/>
              </a:rPr>
              <a:t> acid in the presence of an alcohol</a:t>
            </a:r>
          </a:p>
          <a:p>
            <a:endParaRPr lang="en-US" b="1" dirty="0">
              <a:solidFill>
                <a:schemeClr val="bg1"/>
              </a:solidFill>
            </a:endParaRPr>
          </a:p>
          <a:p>
            <a:endParaRPr lang="en-US" b="1" dirty="0">
              <a:solidFill>
                <a:schemeClr val="bg1"/>
              </a:solidFill>
            </a:endParaRPr>
          </a:p>
          <a:p>
            <a:endParaRPr lang="en-US" b="1" dirty="0">
              <a:solidFill>
                <a:schemeClr val="bg1"/>
              </a:solidFill>
            </a:endParaRPr>
          </a:p>
        </p:txBody>
      </p:sp>
      <p:pic>
        <p:nvPicPr>
          <p:cNvPr id="7" name="Picture 6">
            <a:extLst>
              <a:ext uri="{FF2B5EF4-FFF2-40B4-BE49-F238E27FC236}">
                <a16:creationId xmlns:a16="http://schemas.microsoft.com/office/drawing/2014/main" id="{8DAF8E70-0C1F-4DEE-8D8F-D0F8CCA8EFB7}"/>
              </a:ext>
            </a:extLst>
          </p:cNvPr>
          <p:cNvPicPr>
            <a:picLocks noChangeAspect="1"/>
          </p:cNvPicPr>
          <p:nvPr/>
        </p:nvPicPr>
        <p:blipFill>
          <a:blip r:embed="rId2"/>
          <a:stretch>
            <a:fillRect/>
          </a:stretch>
        </p:blipFill>
        <p:spPr>
          <a:xfrm>
            <a:off x="2716696" y="3817186"/>
            <a:ext cx="6785113" cy="2305317"/>
          </a:xfrm>
          <a:prstGeom prst="rect">
            <a:avLst/>
          </a:prstGeom>
        </p:spPr>
      </p:pic>
    </p:spTree>
    <p:extLst>
      <p:ext uri="{BB962C8B-B14F-4D97-AF65-F5344CB8AC3E}">
        <p14:creationId xmlns:p14="http://schemas.microsoft.com/office/powerpoint/2010/main" val="423166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97445B-2E1B-40AF-8113-DA6C8A30A4CD}"/>
              </a:ext>
            </a:extLst>
          </p:cNvPr>
          <p:cNvSpPr/>
          <p:nvPr/>
        </p:nvSpPr>
        <p:spPr>
          <a:xfrm>
            <a:off x="918874" y="25329"/>
            <a:ext cx="2672335" cy="400110"/>
          </a:xfrm>
          <a:prstGeom prst="rect">
            <a:avLst/>
          </a:prstGeom>
        </p:spPr>
        <p:txBody>
          <a:bodyPr wrap="none">
            <a:spAutoFit/>
          </a:bodyPr>
          <a:lstStyle/>
          <a:p>
            <a:r>
              <a:rPr lang="en-US" sz="2000" b="1" u="sng" dirty="0">
                <a:solidFill>
                  <a:schemeClr val="bg1"/>
                </a:solidFill>
                <a:highlight>
                  <a:srgbClr val="00FF00"/>
                </a:highlight>
                <a:latin typeface="AdvP6ECA"/>
              </a:rPr>
              <a:t>3- Termination reaction</a:t>
            </a:r>
            <a:endParaRPr lang="en-US" sz="2000" b="1" u="sng" dirty="0">
              <a:solidFill>
                <a:schemeClr val="bg1"/>
              </a:solidFill>
              <a:highlight>
                <a:srgbClr val="00FF00"/>
              </a:highlight>
            </a:endParaRPr>
          </a:p>
        </p:txBody>
      </p:sp>
      <p:sp>
        <p:nvSpPr>
          <p:cNvPr id="5" name="Rectangle 4">
            <a:extLst>
              <a:ext uri="{FF2B5EF4-FFF2-40B4-BE49-F238E27FC236}">
                <a16:creationId xmlns:a16="http://schemas.microsoft.com/office/drawing/2014/main" id="{CFF32912-47BA-489F-8F86-4CB7C385EA80}"/>
              </a:ext>
            </a:extLst>
          </p:cNvPr>
          <p:cNvSpPr/>
          <p:nvPr/>
        </p:nvSpPr>
        <p:spPr>
          <a:xfrm>
            <a:off x="304800" y="649357"/>
            <a:ext cx="11582400" cy="119269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Termination occurs to varying degrees by combination</a:t>
            </a:r>
          </a:p>
          <a:p>
            <a:pPr algn="ctr"/>
            <a:r>
              <a:rPr lang="en-US" b="1" dirty="0">
                <a:solidFill>
                  <a:schemeClr val="bg1"/>
                </a:solidFill>
                <a:latin typeface="Arial Black" panose="020B0A04020102020204" pitchFamily="34" charset="0"/>
              </a:rPr>
              <a:t>of the propagating </a:t>
            </a:r>
            <a:r>
              <a:rPr lang="en-US" b="1" dirty="0" err="1">
                <a:solidFill>
                  <a:schemeClr val="bg1"/>
                </a:solidFill>
                <a:latin typeface="Arial Black" panose="020B0A04020102020204" pitchFamily="34" charset="0"/>
              </a:rPr>
              <a:t>oxonium</a:t>
            </a:r>
            <a:r>
              <a:rPr lang="en-US" b="1" dirty="0">
                <a:solidFill>
                  <a:schemeClr val="bg1"/>
                </a:solidFill>
                <a:latin typeface="Arial Black" panose="020B0A04020102020204" pitchFamily="34" charset="0"/>
              </a:rPr>
              <a:t> ion with either the counterion or an anion derived from the counterion.</a:t>
            </a:r>
          </a:p>
        </p:txBody>
      </p:sp>
      <p:pic>
        <p:nvPicPr>
          <p:cNvPr id="7" name="Picture 6">
            <a:extLst>
              <a:ext uri="{FF2B5EF4-FFF2-40B4-BE49-F238E27FC236}">
                <a16:creationId xmlns:a16="http://schemas.microsoft.com/office/drawing/2014/main" id="{3A479432-E2C8-43A0-812B-4CA54B1628C1}"/>
              </a:ext>
            </a:extLst>
          </p:cNvPr>
          <p:cNvPicPr>
            <a:picLocks noChangeAspect="1"/>
          </p:cNvPicPr>
          <p:nvPr/>
        </p:nvPicPr>
        <p:blipFill>
          <a:blip r:embed="rId2"/>
          <a:stretch>
            <a:fillRect/>
          </a:stretch>
        </p:blipFill>
        <p:spPr>
          <a:xfrm>
            <a:off x="304800" y="1961322"/>
            <a:ext cx="11582400" cy="2451652"/>
          </a:xfrm>
          <a:prstGeom prst="rect">
            <a:avLst/>
          </a:prstGeom>
        </p:spPr>
      </p:pic>
      <p:sp>
        <p:nvSpPr>
          <p:cNvPr id="8" name="Rectangle 7">
            <a:extLst>
              <a:ext uri="{FF2B5EF4-FFF2-40B4-BE49-F238E27FC236}">
                <a16:creationId xmlns:a16="http://schemas.microsoft.com/office/drawing/2014/main" id="{27D16A65-06AC-4A80-B304-338969740B81}"/>
              </a:ext>
            </a:extLst>
          </p:cNvPr>
          <p:cNvSpPr/>
          <p:nvPr/>
        </p:nvSpPr>
        <p:spPr>
          <a:xfrm>
            <a:off x="304800" y="4532244"/>
            <a:ext cx="11582400" cy="18553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latin typeface="Arial Black" panose="020B0A04020102020204" pitchFamily="34" charset="0"/>
              </a:rPr>
              <a:t>Note:-This process depends on the stability of the counter ions , for examples :PF6 and SbCl6 have little tendency to bring about termination by transfer of a</a:t>
            </a:r>
          </a:p>
          <a:p>
            <a:r>
              <a:rPr lang="en-US" b="1" dirty="0">
                <a:solidFill>
                  <a:schemeClr val="bg1"/>
                </a:solidFill>
                <a:latin typeface="Arial Black" panose="020B0A04020102020204" pitchFamily="34" charset="0"/>
              </a:rPr>
              <a:t>halide ion, </a:t>
            </a:r>
            <a:r>
              <a:rPr lang="en-US" dirty="0">
                <a:solidFill>
                  <a:schemeClr val="bg1"/>
                </a:solidFill>
                <a:latin typeface="Arial Black" panose="020B0A04020102020204" pitchFamily="34" charset="0"/>
              </a:rPr>
              <a:t>while counterions of aluminum and tin have appreciable transfer tendencies;</a:t>
            </a:r>
          </a:p>
          <a:p>
            <a:r>
              <a:rPr lang="en-US" dirty="0">
                <a:solidFill>
                  <a:schemeClr val="bg1"/>
                </a:solidFill>
                <a:latin typeface="Arial Black" panose="020B0A04020102020204" pitchFamily="34" charset="0"/>
              </a:rPr>
              <a:t>others such as (BF4Þ and (FeCl4Þ are intermediate in behavior.</a:t>
            </a:r>
            <a:endParaRPr lang="en-US"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66494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0B337C-1480-4EED-9799-C8AD9BDF3044}"/>
              </a:ext>
            </a:extLst>
          </p:cNvPr>
          <p:cNvSpPr txBox="1">
            <a:spLocks noChangeArrowheads="1"/>
          </p:cNvSpPr>
          <p:nvPr/>
        </p:nvSpPr>
        <p:spPr>
          <a:xfrm>
            <a:off x="463826" y="255104"/>
            <a:ext cx="10628244" cy="897835"/>
          </a:xfrm>
          <a:prstGeom prst="rect">
            <a:avLst/>
          </a:prstGeom>
          <a:solidFill>
            <a:schemeClr val="accent3">
              <a:lumMod val="40000"/>
              <a:lumOff val="60000"/>
            </a:schemeClr>
          </a:solidFill>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n-US" sz="1800" dirty="0">
                <a:latin typeface="Arial Black" panose="020B0A04020102020204" pitchFamily="34" charset="0"/>
              </a:rPr>
              <a:t>Thermodynamics of Polymerization of</a:t>
            </a:r>
          </a:p>
          <a:p>
            <a:pPr algn="ctr"/>
            <a:r>
              <a:rPr lang="en-US" sz="1800" dirty="0">
                <a:latin typeface="Arial Black" panose="020B0A04020102020204" pitchFamily="34" charset="0"/>
              </a:rPr>
              <a:t>Cycloalkanes at 25C</a:t>
            </a:r>
            <a:endParaRPr lang="en-US" altLang="en-US" sz="1800" dirty="0">
              <a:latin typeface="Arial Black" panose="020B0A04020102020204" pitchFamily="34" charset="0"/>
            </a:endParaRPr>
          </a:p>
        </p:txBody>
      </p:sp>
      <p:sp>
        <p:nvSpPr>
          <p:cNvPr id="7" name="Rectangle 6">
            <a:extLst>
              <a:ext uri="{FF2B5EF4-FFF2-40B4-BE49-F238E27FC236}">
                <a16:creationId xmlns:a16="http://schemas.microsoft.com/office/drawing/2014/main" id="{58036EC6-D434-4ECD-8346-2EE0ACA83614}"/>
              </a:ext>
            </a:extLst>
          </p:cNvPr>
          <p:cNvSpPr/>
          <p:nvPr/>
        </p:nvSpPr>
        <p:spPr>
          <a:xfrm>
            <a:off x="2425147" y="1152939"/>
            <a:ext cx="7739270" cy="416118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8F87FB4-1DCC-49B2-904A-2AD9D1AE7E12}"/>
              </a:ext>
            </a:extLst>
          </p:cNvPr>
          <p:cNvPicPr>
            <a:picLocks noChangeAspect="1"/>
          </p:cNvPicPr>
          <p:nvPr/>
        </p:nvPicPr>
        <p:blipFill>
          <a:blip r:embed="rId2"/>
          <a:stretch>
            <a:fillRect/>
          </a:stretch>
        </p:blipFill>
        <p:spPr>
          <a:xfrm>
            <a:off x="2630556" y="1364975"/>
            <a:ext cx="7328452" cy="3737112"/>
          </a:xfrm>
          <a:prstGeom prst="rect">
            <a:avLst/>
          </a:prstGeom>
        </p:spPr>
      </p:pic>
      <p:sp>
        <p:nvSpPr>
          <p:cNvPr id="9" name="Rectangle 8">
            <a:extLst>
              <a:ext uri="{FF2B5EF4-FFF2-40B4-BE49-F238E27FC236}">
                <a16:creationId xmlns:a16="http://schemas.microsoft.com/office/drawing/2014/main" id="{F5AC0BD5-058A-45D1-9DC7-11FAEF8CD60D}"/>
              </a:ext>
            </a:extLst>
          </p:cNvPr>
          <p:cNvSpPr/>
          <p:nvPr/>
        </p:nvSpPr>
        <p:spPr>
          <a:xfrm>
            <a:off x="145774" y="5552661"/>
            <a:ext cx="11754678" cy="105023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The order of thermodynamic feasibility is 3,4  &gt; 8 &gt; 5 , 7  for polymerization</a:t>
            </a:r>
          </a:p>
          <a:p>
            <a:pPr algn="ctr"/>
            <a:r>
              <a:rPr lang="en-US" b="1" dirty="0">
                <a:solidFill>
                  <a:schemeClr val="bg1"/>
                </a:solidFill>
                <a:latin typeface="Arial Black" panose="020B0A04020102020204" pitchFamily="34" charset="0"/>
              </a:rPr>
              <a:t>While the thermodynamic stability was 3 ,4 &lt; 8 &lt; 5,7 .</a:t>
            </a:r>
          </a:p>
          <a:p>
            <a:pPr algn="ctr"/>
            <a:endParaRPr lang="en-US"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63821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C219EF-80A2-4530-B6E3-0B2468DBEFAE}"/>
              </a:ext>
            </a:extLst>
          </p:cNvPr>
          <p:cNvSpPr/>
          <p:nvPr/>
        </p:nvSpPr>
        <p:spPr>
          <a:xfrm>
            <a:off x="4094922" y="318052"/>
            <a:ext cx="3763617" cy="4108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Lactams</a:t>
            </a:r>
          </a:p>
        </p:txBody>
      </p:sp>
      <p:sp>
        <p:nvSpPr>
          <p:cNvPr id="6" name="Rectangle 5">
            <a:extLst>
              <a:ext uri="{FF2B5EF4-FFF2-40B4-BE49-F238E27FC236}">
                <a16:creationId xmlns:a16="http://schemas.microsoft.com/office/drawing/2014/main" id="{FBF7734B-395C-4993-9D45-C2C73A3CB2D4}"/>
              </a:ext>
            </a:extLst>
          </p:cNvPr>
          <p:cNvSpPr/>
          <p:nvPr/>
        </p:nvSpPr>
        <p:spPr>
          <a:xfrm>
            <a:off x="159026" y="848139"/>
            <a:ext cx="11754678" cy="100716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The polymerization of lactams (cyclic amides) can be initiated by </a:t>
            </a:r>
            <a:r>
              <a:rPr lang="en-US" b="1" u="sng" dirty="0">
                <a:solidFill>
                  <a:schemeClr val="bg1"/>
                </a:solidFill>
                <a:latin typeface="Arial Black" panose="020B0A04020102020204" pitchFamily="34" charset="0"/>
              </a:rPr>
              <a:t>bases</a:t>
            </a:r>
            <a:r>
              <a:rPr lang="en-US" b="1" dirty="0">
                <a:solidFill>
                  <a:schemeClr val="bg1"/>
                </a:solidFill>
                <a:latin typeface="Arial Black" panose="020B0A04020102020204" pitchFamily="34" charset="0"/>
              </a:rPr>
              <a:t>, </a:t>
            </a:r>
            <a:r>
              <a:rPr lang="en-US" b="1" u="sng" dirty="0">
                <a:solidFill>
                  <a:schemeClr val="bg1"/>
                </a:solidFill>
                <a:latin typeface="Arial Black" panose="020B0A04020102020204" pitchFamily="34" charset="0"/>
              </a:rPr>
              <a:t>acids, and wate</a:t>
            </a:r>
            <a:r>
              <a:rPr lang="en-US" b="1" dirty="0">
                <a:solidFill>
                  <a:schemeClr val="bg1"/>
                </a:solidFill>
                <a:latin typeface="Arial Black" panose="020B0A04020102020204" pitchFamily="34" charset="0"/>
              </a:rPr>
              <a:t>r</a:t>
            </a:r>
          </a:p>
          <a:p>
            <a:pPr algn="ctr"/>
            <a:r>
              <a:rPr lang="en-US" b="1" dirty="0">
                <a:solidFill>
                  <a:schemeClr val="bg1"/>
                </a:solidFill>
                <a:latin typeface="Arial Black" panose="020B0A04020102020204" pitchFamily="34" charset="0"/>
              </a:rPr>
              <a:t>[</a:t>
            </a:r>
            <a:r>
              <a:rPr lang="en-US" b="1" dirty="0" err="1">
                <a:solidFill>
                  <a:schemeClr val="bg1"/>
                </a:solidFill>
                <a:latin typeface="Arial Black" panose="020B0A04020102020204" pitchFamily="34" charset="0"/>
              </a:rPr>
              <a:t>Reimschuessel</a:t>
            </a:r>
            <a:r>
              <a:rPr lang="en-US" b="1" dirty="0">
                <a:solidFill>
                  <a:schemeClr val="bg1"/>
                </a:solidFill>
                <a:latin typeface="Arial Black" panose="020B0A04020102020204" pitchFamily="34" charset="0"/>
              </a:rPr>
              <a:t>, 1977; </a:t>
            </a:r>
            <a:r>
              <a:rPr lang="en-US" b="1" dirty="0" err="1">
                <a:solidFill>
                  <a:schemeClr val="bg1"/>
                </a:solidFill>
                <a:latin typeface="Arial Black" panose="020B0A04020102020204" pitchFamily="34" charset="0"/>
              </a:rPr>
              <a:t>Sebenda</a:t>
            </a:r>
            <a:r>
              <a:rPr lang="en-US" b="1" dirty="0">
                <a:solidFill>
                  <a:schemeClr val="bg1"/>
                </a:solidFill>
                <a:latin typeface="Arial Black" panose="020B0A04020102020204" pitchFamily="34" charset="0"/>
              </a:rPr>
              <a:t>, 1976, 1978; Sekiguchi, 1984].</a:t>
            </a:r>
          </a:p>
        </p:txBody>
      </p:sp>
      <p:pic>
        <p:nvPicPr>
          <p:cNvPr id="10" name="Picture 9">
            <a:extLst>
              <a:ext uri="{FF2B5EF4-FFF2-40B4-BE49-F238E27FC236}">
                <a16:creationId xmlns:a16="http://schemas.microsoft.com/office/drawing/2014/main" id="{E4B3D6FC-1DBF-4EB4-9307-78A0923A3821}"/>
              </a:ext>
            </a:extLst>
          </p:cNvPr>
          <p:cNvPicPr>
            <a:picLocks noChangeAspect="1"/>
          </p:cNvPicPr>
          <p:nvPr/>
        </p:nvPicPr>
        <p:blipFill>
          <a:blip r:embed="rId2"/>
          <a:stretch>
            <a:fillRect/>
          </a:stretch>
        </p:blipFill>
        <p:spPr>
          <a:xfrm>
            <a:off x="2517913" y="2064025"/>
            <a:ext cx="7195929" cy="1364975"/>
          </a:xfrm>
          <a:prstGeom prst="rect">
            <a:avLst/>
          </a:prstGeom>
        </p:spPr>
      </p:pic>
      <p:pic>
        <p:nvPicPr>
          <p:cNvPr id="12" name="Picture 11">
            <a:extLst>
              <a:ext uri="{FF2B5EF4-FFF2-40B4-BE49-F238E27FC236}">
                <a16:creationId xmlns:a16="http://schemas.microsoft.com/office/drawing/2014/main" id="{2A1F526D-8F1C-4D2A-9681-32DE6CC35FDA}"/>
              </a:ext>
            </a:extLst>
          </p:cNvPr>
          <p:cNvPicPr>
            <a:picLocks noChangeAspect="1"/>
          </p:cNvPicPr>
          <p:nvPr/>
        </p:nvPicPr>
        <p:blipFill>
          <a:blip r:embed="rId3"/>
          <a:stretch>
            <a:fillRect/>
          </a:stretch>
        </p:blipFill>
        <p:spPr>
          <a:xfrm>
            <a:off x="735494" y="4784034"/>
            <a:ext cx="10760766" cy="1570383"/>
          </a:xfrm>
          <a:prstGeom prst="rect">
            <a:avLst/>
          </a:prstGeom>
        </p:spPr>
      </p:pic>
      <p:sp>
        <p:nvSpPr>
          <p:cNvPr id="13" name="Rectangle 12">
            <a:extLst>
              <a:ext uri="{FF2B5EF4-FFF2-40B4-BE49-F238E27FC236}">
                <a16:creationId xmlns:a16="http://schemas.microsoft.com/office/drawing/2014/main" id="{A684EAF1-B464-4984-9CB9-FAEB83749B04}"/>
              </a:ext>
            </a:extLst>
          </p:cNvPr>
          <p:cNvSpPr/>
          <p:nvPr/>
        </p:nvSpPr>
        <p:spPr>
          <a:xfrm>
            <a:off x="1113183" y="3637721"/>
            <a:ext cx="9740347" cy="100716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Cationic polymerization:-</a:t>
            </a:r>
          </a:p>
          <a:p>
            <a:pPr algn="ctr"/>
            <a:r>
              <a:rPr lang="en-US" dirty="0">
                <a:solidFill>
                  <a:schemeClr val="bg1"/>
                </a:solidFill>
                <a:latin typeface="Arial Black" panose="020B0A04020102020204" pitchFamily="34" charset="0"/>
              </a:rPr>
              <a:t>A variety of protonic and Lewis acids initiate the cationic polymerization of lactams</a:t>
            </a:r>
            <a:endParaRPr lang="en-US" b="1" u="sng"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740514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B860B4-F564-4B0C-8D1C-0ADCE9806B0E}"/>
              </a:ext>
            </a:extLst>
          </p:cNvPr>
          <p:cNvPicPr>
            <a:picLocks noChangeAspect="1"/>
          </p:cNvPicPr>
          <p:nvPr/>
        </p:nvPicPr>
        <p:blipFill>
          <a:blip r:embed="rId2"/>
          <a:stretch>
            <a:fillRect/>
          </a:stretch>
        </p:blipFill>
        <p:spPr>
          <a:xfrm>
            <a:off x="901149" y="1351722"/>
            <a:ext cx="10575234" cy="1390917"/>
          </a:xfrm>
          <a:prstGeom prst="rect">
            <a:avLst/>
          </a:prstGeom>
        </p:spPr>
      </p:pic>
      <p:sp>
        <p:nvSpPr>
          <p:cNvPr id="6" name="Rectangle 5">
            <a:extLst>
              <a:ext uri="{FF2B5EF4-FFF2-40B4-BE49-F238E27FC236}">
                <a16:creationId xmlns:a16="http://schemas.microsoft.com/office/drawing/2014/main" id="{08A2D86F-547A-4A1F-9885-504FDFB2E312}"/>
              </a:ext>
            </a:extLst>
          </p:cNvPr>
          <p:cNvSpPr/>
          <p:nvPr/>
        </p:nvSpPr>
        <p:spPr>
          <a:xfrm>
            <a:off x="218661" y="145774"/>
            <a:ext cx="11754678" cy="100716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anose="020B0604020202020204" pitchFamily="34" charset="0"/>
                <a:cs typeface="Arial" panose="020B0604020202020204" pitchFamily="34" charset="0"/>
              </a:rPr>
              <a:t>Propagation follows in a similar manner as a nucleophilic attack by the primary amine</a:t>
            </a:r>
          </a:p>
          <a:p>
            <a:pPr algn="ctr"/>
            <a:r>
              <a:rPr lang="en-US" b="1" dirty="0">
                <a:solidFill>
                  <a:schemeClr val="bg1"/>
                </a:solidFill>
                <a:latin typeface="Arial" panose="020B0604020202020204" pitchFamily="34" charset="0"/>
                <a:cs typeface="Arial" panose="020B0604020202020204" pitchFamily="34" charset="0"/>
              </a:rPr>
              <a:t>end group of a growing polymer chain on protonated monomer to yield final products.</a:t>
            </a:r>
          </a:p>
        </p:txBody>
      </p:sp>
      <p:pic>
        <p:nvPicPr>
          <p:cNvPr id="8" name="Picture 7">
            <a:extLst>
              <a:ext uri="{FF2B5EF4-FFF2-40B4-BE49-F238E27FC236}">
                <a16:creationId xmlns:a16="http://schemas.microsoft.com/office/drawing/2014/main" id="{0E247449-D958-4E46-8682-5A75624AE135}"/>
              </a:ext>
            </a:extLst>
          </p:cNvPr>
          <p:cNvPicPr>
            <a:picLocks noChangeAspect="1"/>
          </p:cNvPicPr>
          <p:nvPr/>
        </p:nvPicPr>
        <p:blipFill>
          <a:blip r:embed="rId3"/>
          <a:stretch>
            <a:fillRect/>
          </a:stretch>
        </p:blipFill>
        <p:spPr>
          <a:xfrm>
            <a:off x="808383" y="4734645"/>
            <a:ext cx="11164956" cy="1599894"/>
          </a:xfrm>
          <a:prstGeom prst="rect">
            <a:avLst/>
          </a:prstGeom>
        </p:spPr>
      </p:pic>
      <p:sp>
        <p:nvSpPr>
          <p:cNvPr id="9" name="Rectangle 8">
            <a:extLst>
              <a:ext uri="{FF2B5EF4-FFF2-40B4-BE49-F238E27FC236}">
                <a16:creationId xmlns:a16="http://schemas.microsoft.com/office/drawing/2014/main" id="{4D8D8AEA-FFB1-4275-B23E-08704537474A}"/>
              </a:ext>
            </a:extLst>
          </p:cNvPr>
          <p:cNvSpPr/>
          <p:nvPr/>
        </p:nvSpPr>
        <p:spPr>
          <a:xfrm>
            <a:off x="311427" y="3144945"/>
            <a:ext cx="11754678" cy="100716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anose="020B0604020202020204" pitchFamily="34" charset="0"/>
                <a:cs typeface="Arial" panose="020B0604020202020204" pitchFamily="34" charset="0"/>
              </a:rPr>
              <a:t>Note:-</a:t>
            </a:r>
            <a:r>
              <a:rPr lang="en-US" b="1" dirty="0">
                <a:solidFill>
                  <a:schemeClr val="bg1"/>
                </a:solidFill>
                <a:latin typeface="Arial Black" panose="020B0A04020102020204" pitchFamily="34" charset="0"/>
              </a:rPr>
              <a:t>Various side reactions greatly limit the conversions and polymer molecular weights</a:t>
            </a:r>
          </a:p>
          <a:p>
            <a:pPr algn="ctr"/>
            <a:r>
              <a:rPr lang="en-US" b="1" dirty="0">
                <a:solidFill>
                  <a:schemeClr val="bg1"/>
                </a:solidFill>
                <a:latin typeface="Arial Black" panose="020B0A04020102020204" pitchFamily="34" charset="0"/>
              </a:rPr>
              <a:t>that can be achieved in cationic polymerization of lactams</a:t>
            </a:r>
            <a:r>
              <a:rPr lang="en-US" b="1" dirty="0">
                <a:solidFill>
                  <a:schemeClr val="bg1"/>
                </a:solidFill>
                <a:latin typeface="Arial Black" panose="020B0A04020102020204" pitchFamily="34" charset="0"/>
                <a:cs typeface="Arial" panose="020B0604020202020204" pitchFamily="34" charset="0"/>
              </a:rPr>
              <a:t> </a:t>
            </a:r>
          </a:p>
        </p:txBody>
      </p:sp>
    </p:spTree>
    <p:extLst>
      <p:ext uri="{BB962C8B-B14F-4D97-AF65-F5344CB8AC3E}">
        <p14:creationId xmlns:p14="http://schemas.microsoft.com/office/powerpoint/2010/main" val="890723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4CF781-DC66-436B-B61C-CDA00E50F515}"/>
              </a:ext>
            </a:extLst>
          </p:cNvPr>
          <p:cNvSpPr/>
          <p:nvPr/>
        </p:nvSpPr>
        <p:spPr>
          <a:xfrm>
            <a:off x="4094922" y="318052"/>
            <a:ext cx="3763617" cy="4108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panose="020B0604020202020204" pitchFamily="34" charset="0"/>
                <a:cs typeface="Arial" panose="020B0604020202020204" pitchFamily="34" charset="0"/>
              </a:rPr>
              <a:t>Hydrolytic Polymerization</a:t>
            </a:r>
            <a:endParaRPr lang="en-US" b="1" u="sng"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1111DEA-61D3-4603-A811-DC7CDC4B3D82}"/>
              </a:ext>
            </a:extLst>
          </p:cNvPr>
          <p:cNvSpPr/>
          <p:nvPr/>
        </p:nvSpPr>
        <p:spPr>
          <a:xfrm>
            <a:off x="437322" y="980661"/>
            <a:ext cx="11754678" cy="140473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Hydrolytic polymerization of E-caprolactam to form nylon 6 (Sec. 2-8f) is carried out commercially</a:t>
            </a:r>
          </a:p>
          <a:p>
            <a:pPr algn="ctr"/>
            <a:r>
              <a:rPr lang="en-US" b="1" dirty="0">
                <a:solidFill>
                  <a:schemeClr val="bg1"/>
                </a:solidFill>
                <a:latin typeface="Arial Black" panose="020B0A04020102020204" pitchFamily="34" charset="0"/>
              </a:rPr>
              <a:t>in both batch and continuous processes by heating the monomer in the presence of</a:t>
            </a:r>
          </a:p>
          <a:p>
            <a:pPr algn="ctr"/>
            <a:r>
              <a:rPr lang="en-US" b="1" dirty="0">
                <a:solidFill>
                  <a:schemeClr val="bg1"/>
                </a:solidFill>
                <a:latin typeface="Arial Black" panose="020B0A04020102020204" pitchFamily="34" charset="0"/>
              </a:rPr>
              <a:t>5–10% water to temperatures of 250–270C for periods of 12 h to more than 24 h [Anton and</a:t>
            </a:r>
          </a:p>
          <a:p>
            <a:pPr algn="ctr"/>
            <a:r>
              <a:rPr lang="en-US" b="1" dirty="0">
                <a:solidFill>
                  <a:schemeClr val="bg1"/>
                </a:solidFill>
                <a:latin typeface="Arial Black" panose="020B0A04020102020204" pitchFamily="34" charset="0"/>
              </a:rPr>
              <a:t>Baird, 2002; Zimmerman, 1988].</a:t>
            </a:r>
            <a:endParaRPr lang="en-US" b="1" dirty="0">
              <a:solidFill>
                <a:schemeClr val="bg1"/>
              </a:solidFill>
              <a:latin typeface="Arial Black" panose="020B0A040201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1FE3D3F-C8BF-4B20-A482-D47716AE699E}"/>
              </a:ext>
            </a:extLst>
          </p:cNvPr>
          <p:cNvPicPr>
            <a:picLocks noChangeAspect="1"/>
          </p:cNvPicPr>
          <p:nvPr/>
        </p:nvPicPr>
        <p:blipFill>
          <a:blip r:embed="rId2"/>
          <a:stretch>
            <a:fillRect/>
          </a:stretch>
        </p:blipFill>
        <p:spPr>
          <a:xfrm>
            <a:off x="1252330" y="2514514"/>
            <a:ext cx="10124661" cy="3362825"/>
          </a:xfrm>
          <a:prstGeom prst="rect">
            <a:avLst/>
          </a:prstGeom>
        </p:spPr>
      </p:pic>
    </p:spTree>
    <p:extLst>
      <p:ext uri="{BB962C8B-B14F-4D97-AF65-F5344CB8AC3E}">
        <p14:creationId xmlns:p14="http://schemas.microsoft.com/office/powerpoint/2010/main" val="3262399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B2C1D5-5420-4756-A79C-865A01CC7F34}"/>
              </a:ext>
            </a:extLst>
          </p:cNvPr>
          <p:cNvSpPr/>
          <p:nvPr/>
        </p:nvSpPr>
        <p:spPr>
          <a:xfrm>
            <a:off x="218660" y="106018"/>
            <a:ext cx="2087218" cy="6504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cs typeface="Arial" panose="020B0604020202020204" pitchFamily="34" charset="0"/>
              </a:rPr>
              <a:t>Propagation step</a:t>
            </a:r>
          </a:p>
        </p:txBody>
      </p:sp>
      <p:pic>
        <p:nvPicPr>
          <p:cNvPr id="6" name="Picture 5">
            <a:extLst>
              <a:ext uri="{FF2B5EF4-FFF2-40B4-BE49-F238E27FC236}">
                <a16:creationId xmlns:a16="http://schemas.microsoft.com/office/drawing/2014/main" id="{450D91D2-95FC-44C6-B99E-818844709FC8}"/>
              </a:ext>
            </a:extLst>
          </p:cNvPr>
          <p:cNvPicPr>
            <a:picLocks noChangeAspect="1"/>
          </p:cNvPicPr>
          <p:nvPr/>
        </p:nvPicPr>
        <p:blipFill>
          <a:blip r:embed="rId2"/>
          <a:stretch>
            <a:fillRect/>
          </a:stretch>
        </p:blipFill>
        <p:spPr>
          <a:xfrm>
            <a:off x="218660" y="849270"/>
            <a:ext cx="11814314" cy="1483113"/>
          </a:xfrm>
          <a:prstGeom prst="rect">
            <a:avLst/>
          </a:prstGeom>
        </p:spPr>
      </p:pic>
      <p:sp>
        <p:nvSpPr>
          <p:cNvPr id="7" name="Rectangle 6">
            <a:extLst>
              <a:ext uri="{FF2B5EF4-FFF2-40B4-BE49-F238E27FC236}">
                <a16:creationId xmlns:a16="http://schemas.microsoft.com/office/drawing/2014/main" id="{0B19E518-C3F7-4996-B68E-431C37D67A5D}"/>
              </a:ext>
            </a:extLst>
          </p:cNvPr>
          <p:cNvSpPr/>
          <p:nvPr/>
        </p:nvSpPr>
        <p:spPr>
          <a:xfrm>
            <a:off x="218660" y="2432903"/>
            <a:ext cx="11814314" cy="163664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Anionic polymerization:-</a:t>
            </a:r>
          </a:p>
          <a:p>
            <a:pPr algn="ctr"/>
            <a:r>
              <a:rPr lang="en-US" dirty="0">
                <a:solidFill>
                  <a:schemeClr val="bg1"/>
                </a:solidFill>
                <a:latin typeface="Arial Black" panose="020B0A04020102020204" pitchFamily="34" charset="0"/>
              </a:rPr>
              <a:t>Strong bases such as alkali metals, metal hydrides, metal amides, metal alkoxides, and</a:t>
            </a:r>
          </a:p>
          <a:p>
            <a:pPr algn="ctr"/>
            <a:r>
              <a:rPr lang="en-US" dirty="0">
                <a:solidFill>
                  <a:schemeClr val="bg1"/>
                </a:solidFill>
                <a:latin typeface="Arial Black" panose="020B0A04020102020204" pitchFamily="34" charset="0"/>
              </a:rPr>
              <a:t>organometallic compounds initiate the polymerization of a lactam by forming the lactam</a:t>
            </a:r>
          </a:p>
          <a:p>
            <a:pPr algn="ctr"/>
            <a:r>
              <a:rPr lang="en-US" dirty="0">
                <a:solidFill>
                  <a:schemeClr val="bg1"/>
                </a:solidFill>
                <a:latin typeface="Arial Black" panose="020B0A04020102020204" pitchFamily="34" charset="0"/>
              </a:rPr>
              <a:t>anion XXXIV</a:t>
            </a:r>
            <a:endParaRPr lang="en-US" b="1" u="sng" dirty="0">
              <a:solidFill>
                <a:schemeClr val="bg1"/>
              </a:solidFill>
              <a:latin typeface="Arial Black" panose="020B0A04020102020204" pitchFamily="34" charset="0"/>
            </a:endParaRPr>
          </a:p>
        </p:txBody>
      </p:sp>
      <p:pic>
        <p:nvPicPr>
          <p:cNvPr id="9" name="Picture 8">
            <a:extLst>
              <a:ext uri="{FF2B5EF4-FFF2-40B4-BE49-F238E27FC236}">
                <a16:creationId xmlns:a16="http://schemas.microsoft.com/office/drawing/2014/main" id="{3D78E149-9838-40D8-862B-C55F0AD784DE}"/>
              </a:ext>
            </a:extLst>
          </p:cNvPr>
          <p:cNvPicPr>
            <a:picLocks noChangeAspect="1"/>
          </p:cNvPicPr>
          <p:nvPr/>
        </p:nvPicPr>
        <p:blipFill>
          <a:blip r:embed="rId3"/>
          <a:stretch>
            <a:fillRect/>
          </a:stretch>
        </p:blipFill>
        <p:spPr>
          <a:xfrm>
            <a:off x="1974574" y="4170065"/>
            <a:ext cx="8521148" cy="2098213"/>
          </a:xfrm>
          <a:prstGeom prst="rect">
            <a:avLst/>
          </a:prstGeom>
        </p:spPr>
      </p:pic>
    </p:spTree>
    <p:extLst>
      <p:ext uri="{BB962C8B-B14F-4D97-AF65-F5344CB8AC3E}">
        <p14:creationId xmlns:p14="http://schemas.microsoft.com/office/powerpoint/2010/main" val="1951238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26ADA6-F231-460B-A0EE-603E6331D14C}"/>
              </a:ext>
            </a:extLst>
          </p:cNvPr>
          <p:cNvPicPr>
            <a:picLocks noChangeAspect="1"/>
          </p:cNvPicPr>
          <p:nvPr/>
        </p:nvPicPr>
        <p:blipFill>
          <a:blip r:embed="rId2"/>
          <a:stretch>
            <a:fillRect/>
          </a:stretch>
        </p:blipFill>
        <p:spPr>
          <a:xfrm>
            <a:off x="188843" y="290457"/>
            <a:ext cx="11814314" cy="1445578"/>
          </a:xfrm>
          <a:prstGeom prst="rect">
            <a:avLst/>
          </a:prstGeom>
        </p:spPr>
      </p:pic>
      <p:sp>
        <p:nvSpPr>
          <p:cNvPr id="6" name="Rectangle 5">
            <a:extLst>
              <a:ext uri="{FF2B5EF4-FFF2-40B4-BE49-F238E27FC236}">
                <a16:creationId xmlns:a16="http://schemas.microsoft.com/office/drawing/2014/main" id="{12E72DE8-FB2F-4BFA-967F-A277D8DD9C2D}"/>
              </a:ext>
            </a:extLst>
          </p:cNvPr>
          <p:cNvSpPr/>
          <p:nvPr/>
        </p:nvSpPr>
        <p:spPr>
          <a:xfrm>
            <a:off x="188843" y="1955825"/>
            <a:ext cx="11814314" cy="163664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the lactam anion, is not stabilized by conjugation with a carbonyl group. The primary amine</a:t>
            </a:r>
          </a:p>
          <a:p>
            <a:pPr algn="ctr"/>
            <a:r>
              <a:rPr lang="en-US" dirty="0">
                <a:solidFill>
                  <a:schemeClr val="bg1"/>
                </a:solidFill>
                <a:latin typeface="Arial Black" panose="020B0A04020102020204" pitchFamily="34" charset="0"/>
              </a:rPr>
              <a:t>anion is highly reactive and rapidly abstracts a proton from monomer to form the imide dimer</a:t>
            </a:r>
          </a:p>
          <a:p>
            <a:pPr algn="ctr"/>
            <a:r>
              <a:rPr lang="pt-BR" dirty="0">
                <a:solidFill>
                  <a:schemeClr val="bg1"/>
                </a:solidFill>
                <a:latin typeface="Arial Black" panose="020B0A04020102020204" pitchFamily="34" charset="0"/>
              </a:rPr>
              <a:t>XXXVI, N-(E-aminocaproyl)caprolactam, and regenerate the lactam anion.</a:t>
            </a:r>
            <a:endParaRPr lang="en-US" b="1" u="sng" dirty="0">
              <a:solidFill>
                <a:schemeClr val="bg1"/>
              </a:solidFill>
              <a:latin typeface="Arial Black" panose="020B0A04020102020204" pitchFamily="34" charset="0"/>
            </a:endParaRPr>
          </a:p>
        </p:txBody>
      </p:sp>
      <p:pic>
        <p:nvPicPr>
          <p:cNvPr id="8" name="Picture 7">
            <a:extLst>
              <a:ext uri="{FF2B5EF4-FFF2-40B4-BE49-F238E27FC236}">
                <a16:creationId xmlns:a16="http://schemas.microsoft.com/office/drawing/2014/main" id="{30351DEB-F14A-401F-8A00-F8C440412893}"/>
              </a:ext>
            </a:extLst>
          </p:cNvPr>
          <p:cNvPicPr>
            <a:picLocks noChangeAspect="1"/>
          </p:cNvPicPr>
          <p:nvPr/>
        </p:nvPicPr>
        <p:blipFill>
          <a:blip r:embed="rId3"/>
          <a:stretch>
            <a:fillRect/>
          </a:stretch>
        </p:blipFill>
        <p:spPr>
          <a:xfrm>
            <a:off x="188844" y="4029602"/>
            <a:ext cx="11814314" cy="2092901"/>
          </a:xfrm>
          <a:prstGeom prst="rect">
            <a:avLst/>
          </a:prstGeom>
        </p:spPr>
      </p:pic>
    </p:spTree>
    <p:extLst>
      <p:ext uri="{BB962C8B-B14F-4D97-AF65-F5344CB8AC3E}">
        <p14:creationId xmlns:p14="http://schemas.microsoft.com/office/powerpoint/2010/main" val="1360145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4D762D-FF8D-40AA-8C19-F531058EBFC0}"/>
              </a:ext>
            </a:extLst>
          </p:cNvPr>
          <p:cNvSpPr/>
          <p:nvPr/>
        </p:nvSpPr>
        <p:spPr>
          <a:xfrm>
            <a:off x="4585252" y="2988370"/>
            <a:ext cx="2557669"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Other cyclic ester</a:t>
            </a:r>
          </a:p>
        </p:txBody>
      </p:sp>
      <p:pic>
        <p:nvPicPr>
          <p:cNvPr id="6" name="Picture 5">
            <a:extLst>
              <a:ext uri="{FF2B5EF4-FFF2-40B4-BE49-F238E27FC236}">
                <a16:creationId xmlns:a16="http://schemas.microsoft.com/office/drawing/2014/main" id="{8CB86DA3-D06C-4F2C-99D8-B4BF6E3E28B2}"/>
              </a:ext>
            </a:extLst>
          </p:cNvPr>
          <p:cNvPicPr>
            <a:picLocks noChangeAspect="1"/>
          </p:cNvPicPr>
          <p:nvPr/>
        </p:nvPicPr>
        <p:blipFill>
          <a:blip r:embed="rId2"/>
          <a:stretch>
            <a:fillRect/>
          </a:stretch>
        </p:blipFill>
        <p:spPr>
          <a:xfrm>
            <a:off x="2014330" y="1013791"/>
            <a:ext cx="7699514" cy="1802295"/>
          </a:xfrm>
          <a:prstGeom prst="rect">
            <a:avLst/>
          </a:prstGeom>
        </p:spPr>
      </p:pic>
      <p:sp>
        <p:nvSpPr>
          <p:cNvPr id="7" name="Rectangle 6">
            <a:extLst>
              <a:ext uri="{FF2B5EF4-FFF2-40B4-BE49-F238E27FC236}">
                <a16:creationId xmlns:a16="http://schemas.microsoft.com/office/drawing/2014/main" id="{BDF3C4C4-65AA-4F18-9EF1-E80746F97F54}"/>
              </a:ext>
            </a:extLst>
          </p:cNvPr>
          <p:cNvSpPr/>
          <p:nvPr/>
        </p:nvSpPr>
        <p:spPr>
          <a:xfrm>
            <a:off x="4326835" y="483704"/>
            <a:ext cx="2557669"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Lactones</a:t>
            </a:r>
          </a:p>
        </p:txBody>
      </p:sp>
      <p:pic>
        <p:nvPicPr>
          <p:cNvPr id="9" name="Picture 8">
            <a:extLst>
              <a:ext uri="{FF2B5EF4-FFF2-40B4-BE49-F238E27FC236}">
                <a16:creationId xmlns:a16="http://schemas.microsoft.com/office/drawing/2014/main" id="{F16ACA34-777F-4C97-BA58-7B0672770136}"/>
              </a:ext>
            </a:extLst>
          </p:cNvPr>
          <p:cNvPicPr>
            <a:picLocks noChangeAspect="1"/>
          </p:cNvPicPr>
          <p:nvPr/>
        </p:nvPicPr>
        <p:blipFill>
          <a:blip r:embed="rId3"/>
          <a:stretch>
            <a:fillRect/>
          </a:stretch>
        </p:blipFill>
        <p:spPr>
          <a:xfrm>
            <a:off x="2014330" y="3690741"/>
            <a:ext cx="7699514" cy="2020946"/>
          </a:xfrm>
          <a:prstGeom prst="rect">
            <a:avLst/>
          </a:prstGeom>
        </p:spPr>
      </p:pic>
    </p:spTree>
    <p:extLst>
      <p:ext uri="{BB962C8B-B14F-4D97-AF65-F5344CB8AC3E}">
        <p14:creationId xmlns:p14="http://schemas.microsoft.com/office/powerpoint/2010/main" val="967073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9C2095-D4B1-4C32-A830-03F01F850611}"/>
              </a:ext>
            </a:extLst>
          </p:cNvPr>
          <p:cNvSpPr/>
          <p:nvPr/>
        </p:nvSpPr>
        <p:spPr>
          <a:xfrm>
            <a:off x="4326835" y="483704"/>
            <a:ext cx="2557669"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Cyclic amines</a:t>
            </a:r>
          </a:p>
        </p:txBody>
      </p:sp>
      <p:pic>
        <p:nvPicPr>
          <p:cNvPr id="4" name="Picture 3">
            <a:extLst>
              <a:ext uri="{FF2B5EF4-FFF2-40B4-BE49-F238E27FC236}">
                <a16:creationId xmlns:a16="http://schemas.microsoft.com/office/drawing/2014/main" id="{6481B269-9D1B-42E8-B520-2D3D7AE35FCA}"/>
              </a:ext>
            </a:extLst>
          </p:cNvPr>
          <p:cNvPicPr>
            <a:picLocks noChangeAspect="1"/>
          </p:cNvPicPr>
          <p:nvPr/>
        </p:nvPicPr>
        <p:blipFill>
          <a:blip r:embed="rId2"/>
          <a:stretch>
            <a:fillRect/>
          </a:stretch>
        </p:blipFill>
        <p:spPr>
          <a:xfrm>
            <a:off x="1099931" y="1097560"/>
            <a:ext cx="10389704" cy="2331440"/>
          </a:xfrm>
          <a:prstGeom prst="rect">
            <a:avLst/>
          </a:prstGeom>
        </p:spPr>
      </p:pic>
      <p:sp>
        <p:nvSpPr>
          <p:cNvPr id="5" name="Rectangle 4">
            <a:extLst>
              <a:ext uri="{FF2B5EF4-FFF2-40B4-BE49-F238E27FC236}">
                <a16:creationId xmlns:a16="http://schemas.microsoft.com/office/drawing/2014/main" id="{E7D85617-F2EF-4E5C-952E-FBF9334C0C49}"/>
              </a:ext>
            </a:extLst>
          </p:cNvPr>
          <p:cNvSpPr/>
          <p:nvPr/>
        </p:nvSpPr>
        <p:spPr>
          <a:xfrm>
            <a:off x="4379844" y="3684104"/>
            <a:ext cx="3836504"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Cyclic Sulphur compounds</a:t>
            </a:r>
          </a:p>
        </p:txBody>
      </p:sp>
      <p:pic>
        <p:nvPicPr>
          <p:cNvPr id="7" name="Picture 6">
            <a:extLst>
              <a:ext uri="{FF2B5EF4-FFF2-40B4-BE49-F238E27FC236}">
                <a16:creationId xmlns:a16="http://schemas.microsoft.com/office/drawing/2014/main" id="{3F0561BF-9FDA-4518-8AA0-A57E0DA6D978}"/>
              </a:ext>
            </a:extLst>
          </p:cNvPr>
          <p:cNvPicPr>
            <a:picLocks noChangeAspect="1"/>
          </p:cNvPicPr>
          <p:nvPr/>
        </p:nvPicPr>
        <p:blipFill>
          <a:blip r:embed="rId3"/>
          <a:stretch>
            <a:fillRect/>
          </a:stretch>
        </p:blipFill>
        <p:spPr>
          <a:xfrm>
            <a:off x="1099932" y="4469296"/>
            <a:ext cx="10389704" cy="2077278"/>
          </a:xfrm>
          <a:prstGeom prst="rect">
            <a:avLst/>
          </a:prstGeom>
        </p:spPr>
      </p:pic>
    </p:spTree>
    <p:extLst>
      <p:ext uri="{BB962C8B-B14F-4D97-AF65-F5344CB8AC3E}">
        <p14:creationId xmlns:p14="http://schemas.microsoft.com/office/powerpoint/2010/main" val="135456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0D8E3D-6CBD-4857-88F6-018B8D998466}"/>
              </a:ext>
            </a:extLst>
          </p:cNvPr>
          <p:cNvSpPr/>
          <p:nvPr/>
        </p:nvSpPr>
        <p:spPr>
          <a:xfrm>
            <a:off x="4373218" y="298173"/>
            <a:ext cx="2557669"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Cyclic siloxane compounds</a:t>
            </a:r>
          </a:p>
        </p:txBody>
      </p:sp>
      <p:pic>
        <p:nvPicPr>
          <p:cNvPr id="6" name="Picture 5">
            <a:extLst>
              <a:ext uri="{FF2B5EF4-FFF2-40B4-BE49-F238E27FC236}">
                <a16:creationId xmlns:a16="http://schemas.microsoft.com/office/drawing/2014/main" id="{9BD7C3AE-C5DA-4EF7-BB0A-2B1A3DAE943C}"/>
              </a:ext>
            </a:extLst>
          </p:cNvPr>
          <p:cNvPicPr>
            <a:picLocks noChangeAspect="1"/>
          </p:cNvPicPr>
          <p:nvPr/>
        </p:nvPicPr>
        <p:blipFill>
          <a:blip r:embed="rId2"/>
          <a:stretch>
            <a:fillRect/>
          </a:stretch>
        </p:blipFill>
        <p:spPr>
          <a:xfrm>
            <a:off x="1457739" y="1232452"/>
            <a:ext cx="9422295" cy="2690191"/>
          </a:xfrm>
          <a:prstGeom prst="rect">
            <a:avLst/>
          </a:prstGeom>
        </p:spPr>
      </p:pic>
      <p:sp>
        <p:nvSpPr>
          <p:cNvPr id="7" name="Rectangle 6">
            <a:extLst>
              <a:ext uri="{FF2B5EF4-FFF2-40B4-BE49-F238E27FC236}">
                <a16:creationId xmlns:a16="http://schemas.microsoft.com/office/drawing/2014/main" id="{C9CBF056-587D-4832-B694-0BE4C474E924}"/>
              </a:ext>
            </a:extLst>
          </p:cNvPr>
          <p:cNvSpPr/>
          <p:nvPr/>
        </p:nvSpPr>
        <p:spPr>
          <a:xfrm>
            <a:off x="188843" y="4326835"/>
            <a:ext cx="11814314" cy="10668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These cyclic compound polymerized in acidic and basic compounds to obtained </a:t>
            </a:r>
            <a:r>
              <a:rPr lang="en-US" dirty="0" err="1">
                <a:solidFill>
                  <a:schemeClr val="bg1"/>
                </a:solidFill>
                <a:latin typeface="Arial Black" panose="020B0A04020102020204" pitchFamily="34" charset="0"/>
              </a:rPr>
              <a:t>polysiloxane</a:t>
            </a:r>
            <a:endParaRPr lang="en-US" b="1" u="sng" dirty="0">
              <a:solidFill>
                <a:schemeClr val="bg1"/>
              </a:solidFill>
              <a:latin typeface="Arial Black" panose="020B0A04020102020204" pitchFamily="34" charset="0"/>
            </a:endParaRPr>
          </a:p>
        </p:txBody>
      </p:sp>
      <p:sp>
        <p:nvSpPr>
          <p:cNvPr id="8" name="Rectangle 7">
            <a:extLst>
              <a:ext uri="{FF2B5EF4-FFF2-40B4-BE49-F238E27FC236}">
                <a16:creationId xmlns:a16="http://schemas.microsoft.com/office/drawing/2014/main" id="{FC7F5FA0-81A6-4EDE-BC94-3CE76CADF383}"/>
              </a:ext>
            </a:extLst>
          </p:cNvPr>
          <p:cNvSpPr/>
          <p:nvPr/>
        </p:nvSpPr>
        <p:spPr>
          <a:xfrm>
            <a:off x="3578087" y="2319130"/>
            <a:ext cx="702365" cy="46382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D4</a:t>
            </a:r>
          </a:p>
        </p:txBody>
      </p:sp>
    </p:spTree>
    <p:extLst>
      <p:ext uri="{BB962C8B-B14F-4D97-AF65-F5344CB8AC3E}">
        <p14:creationId xmlns:p14="http://schemas.microsoft.com/office/powerpoint/2010/main" val="369090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9F99B6-FA4B-4232-97B4-EF3C2B3C7E1C}"/>
              </a:ext>
            </a:extLst>
          </p:cNvPr>
          <p:cNvSpPr/>
          <p:nvPr/>
        </p:nvSpPr>
        <p:spPr>
          <a:xfrm>
            <a:off x="2027584" y="298173"/>
            <a:ext cx="7527234"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Ring opining metathesis polymerization ( cycloalkenes )</a:t>
            </a:r>
          </a:p>
        </p:txBody>
      </p:sp>
      <p:sp>
        <p:nvSpPr>
          <p:cNvPr id="5" name="Rectangle 4">
            <a:extLst>
              <a:ext uri="{FF2B5EF4-FFF2-40B4-BE49-F238E27FC236}">
                <a16:creationId xmlns:a16="http://schemas.microsoft.com/office/drawing/2014/main" id="{E580083D-BAE5-4F49-B0A6-2744F3846CC7}"/>
              </a:ext>
            </a:extLst>
          </p:cNvPr>
          <p:cNvSpPr/>
          <p:nvPr/>
        </p:nvSpPr>
        <p:spPr>
          <a:xfrm>
            <a:off x="188843" y="1001668"/>
            <a:ext cx="11814314" cy="1636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Cycloalkenes undergo ring-opening polymerization in the presence of coordination initiators</a:t>
            </a:r>
          </a:p>
          <a:p>
            <a:pPr algn="ctr"/>
            <a:r>
              <a:rPr lang="en-US" b="1" dirty="0">
                <a:solidFill>
                  <a:schemeClr val="bg1"/>
                </a:solidFill>
                <a:latin typeface="Arial Black" panose="020B0A04020102020204" pitchFamily="34" charset="0"/>
              </a:rPr>
              <a:t>based on transition metals to yield polymers containing a double bond, for instance, cyclopentene</a:t>
            </a:r>
          </a:p>
          <a:p>
            <a:pPr algn="ctr"/>
            <a:r>
              <a:rPr lang="en-US" b="1" dirty="0">
                <a:solidFill>
                  <a:schemeClr val="bg1"/>
                </a:solidFill>
                <a:latin typeface="Arial Black" panose="020B0A04020102020204" pitchFamily="34" charset="0"/>
              </a:rPr>
              <a:t>yields </a:t>
            </a:r>
            <a:r>
              <a:rPr lang="en-US" b="1" dirty="0" err="1">
                <a:solidFill>
                  <a:schemeClr val="bg1"/>
                </a:solidFill>
                <a:latin typeface="Arial Black" panose="020B0A04020102020204" pitchFamily="34" charset="0"/>
              </a:rPr>
              <a:t>polypentenamer</a:t>
            </a:r>
            <a:endParaRPr lang="en-US" b="1" u="sng" dirty="0">
              <a:solidFill>
                <a:schemeClr val="bg1"/>
              </a:solidFill>
              <a:latin typeface="Arial Black" panose="020B0A04020102020204" pitchFamily="34" charset="0"/>
            </a:endParaRPr>
          </a:p>
        </p:txBody>
      </p:sp>
      <p:pic>
        <p:nvPicPr>
          <p:cNvPr id="7" name="Picture 6">
            <a:extLst>
              <a:ext uri="{FF2B5EF4-FFF2-40B4-BE49-F238E27FC236}">
                <a16:creationId xmlns:a16="http://schemas.microsoft.com/office/drawing/2014/main" id="{D43FF86B-D438-4E89-8705-79A4056A46C6}"/>
              </a:ext>
            </a:extLst>
          </p:cNvPr>
          <p:cNvPicPr>
            <a:picLocks noChangeAspect="1"/>
          </p:cNvPicPr>
          <p:nvPr/>
        </p:nvPicPr>
        <p:blipFill>
          <a:blip r:embed="rId2"/>
          <a:stretch>
            <a:fillRect/>
          </a:stretch>
        </p:blipFill>
        <p:spPr>
          <a:xfrm>
            <a:off x="1563758" y="2811718"/>
            <a:ext cx="9409042" cy="2041502"/>
          </a:xfrm>
          <a:prstGeom prst="rect">
            <a:avLst/>
          </a:prstGeom>
        </p:spPr>
      </p:pic>
      <p:sp>
        <p:nvSpPr>
          <p:cNvPr id="8" name="Rectangle 7">
            <a:extLst>
              <a:ext uri="{FF2B5EF4-FFF2-40B4-BE49-F238E27FC236}">
                <a16:creationId xmlns:a16="http://schemas.microsoft.com/office/drawing/2014/main" id="{3BC7FDF0-BA29-456C-8B1A-17FFB3A301A5}"/>
              </a:ext>
            </a:extLst>
          </p:cNvPr>
          <p:cNvSpPr/>
          <p:nvPr/>
        </p:nvSpPr>
        <p:spPr>
          <a:xfrm>
            <a:off x="377686" y="5038011"/>
            <a:ext cx="11814314" cy="163664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Better control of the reaction is achieved by using stable, isolable metal–carbene complexes,</a:t>
            </a:r>
          </a:p>
          <a:p>
            <a:pPr algn="ctr"/>
            <a:r>
              <a:rPr lang="en-US" b="1" dirty="0">
                <a:solidFill>
                  <a:schemeClr val="bg1"/>
                </a:solidFill>
                <a:latin typeface="Arial Black" panose="020B0A04020102020204" pitchFamily="34" charset="0"/>
              </a:rPr>
              <a:t>such as the Schrock initiators based on molybdenum and tungsten (LXIV,</a:t>
            </a:r>
          </a:p>
          <a:p>
            <a:pPr algn="ctr"/>
            <a:r>
              <a:rPr lang="en-US" b="1" dirty="0">
                <a:solidFill>
                  <a:schemeClr val="bg1"/>
                </a:solidFill>
                <a:latin typeface="Arial Black" panose="020B0A04020102020204" pitchFamily="34" charset="0"/>
              </a:rPr>
              <a:t>Mt ¼ W, Mo) and the Grubbs initiators based on ruthenium (LXV).</a:t>
            </a:r>
            <a:endParaRPr lang="en-US" b="1" u="sng"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196584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6EF7AB-CB0A-49DD-BA3B-36BFE797E8C6}"/>
              </a:ext>
            </a:extLst>
          </p:cNvPr>
          <p:cNvPicPr>
            <a:picLocks noChangeAspect="1"/>
          </p:cNvPicPr>
          <p:nvPr/>
        </p:nvPicPr>
        <p:blipFill>
          <a:blip r:embed="rId2"/>
          <a:stretch>
            <a:fillRect/>
          </a:stretch>
        </p:blipFill>
        <p:spPr>
          <a:xfrm>
            <a:off x="3657600" y="210712"/>
            <a:ext cx="5115340" cy="1392801"/>
          </a:xfrm>
          <a:prstGeom prst="rect">
            <a:avLst/>
          </a:prstGeom>
        </p:spPr>
      </p:pic>
      <p:sp>
        <p:nvSpPr>
          <p:cNvPr id="6" name="Rectangle 5">
            <a:extLst>
              <a:ext uri="{FF2B5EF4-FFF2-40B4-BE49-F238E27FC236}">
                <a16:creationId xmlns:a16="http://schemas.microsoft.com/office/drawing/2014/main" id="{CF9BBF4D-4066-4B3A-B8E2-F70E59B6D6C3}"/>
              </a:ext>
            </a:extLst>
          </p:cNvPr>
          <p:cNvSpPr/>
          <p:nvPr/>
        </p:nvSpPr>
        <p:spPr>
          <a:xfrm>
            <a:off x="2332383" y="1911625"/>
            <a:ext cx="7527234" cy="530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bg1"/>
                </a:solidFill>
                <a:latin typeface="Arial Black" panose="020B0A04020102020204" pitchFamily="34" charset="0"/>
              </a:rPr>
              <a:t>Radical Ring-Opening Polymerization(</a:t>
            </a:r>
            <a:r>
              <a:rPr lang="ar-IQ" u="sng" dirty="0">
                <a:solidFill>
                  <a:schemeClr val="bg1"/>
                </a:solidFill>
                <a:latin typeface="Arial Black" panose="020B0A04020102020204" pitchFamily="34" charset="0"/>
              </a:rPr>
              <a:t> </a:t>
            </a:r>
            <a:r>
              <a:rPr lang="en-US" u="sng" dirty="0">
                <a:solidFill>
                  <a:schemeClr val="bg1"/>
                </a:solidFill>
                <a:latin typeface="Arial Black" panose="020B0A04020102020204" pitchFamily="34" charset="0"/>
              </a:rPr>
              <a:t>RROP)</a:t>
            </a:r>
          </a:p>
        </p:txBody>
      </p:sp>
      <p:sp>
        <p:nvSpPr>
          <p:cNvPr id="4" name="Rectangle 3">
            <a:extLst>
              <a:ext uri="{FF2B5EF4-FFF2-40B4-BE49-F238E27FC236}">
                <a16:creationId xmlns:a16="http://schemas.microsoft.com/office/drawing/2014/main" id="{9DF96B70-2AC4-40A2-8D9E-E1D10EBB712B}"/>
              </a:ext>
            </a:extLst>
          </p:cNvPr>
          <p:cNvSpPr/>
          <p:nvPr/>
        </p:nvSpPr>
        <p:spPr>
          <a:xfrm>
            <a:off x="556591" y="2577964"/>
            <a:ext cx="11078817" cy="204083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bg1"/>
                </a:solidFill>
                <a:latin typeface="Arial Black" panose="020B0A04020102020204" pitchFamily="34" charset="0"/>
              </a:rPr>
              <a:t>Via a ring-opening polymerization, especially radical ROP (RROP), it is possible to produce polymers with the same or lower density than the monomers. This is interesting for applications where it is desirable to maintain a constant volume during the polymerization such as tooth fillings, coatings and accurate molding of electrical and electronic components</a:t>
            </a: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p:txBody>
      </p:sp>
      <p:pic>
        <p:nvPicPr>
          <p:cNvPr id="3" name="Picture 2">
            <a:extLst>
              <a:ext uri="{FF2B5EF4-FFF2-40B4-BE49-F238E27FC236}">
                <a16:creationId xmlns:a16="http://schemas.microsoft.com/office/drawing/2014/main" id="{B5E20ABD-27FC-415B-B877-C55E9BB6AD83}"/>
              </a:ext>
            </a:extLst>
          </p:cNvPr>
          <p:cNvPicPr>
            <a:picLocks noChangeAspect="1"/>
          </p:cNvPicPr>
          <p:nvPr/>
        </p:nvPicPr>
        <p:blipFill>
          <a:blip r:embed="rId3"/>
          <a:stretch>
            <a:fillRect/>
          </a:stretch>
        </p:blipFill>
        <p:spPr>
          <a:xfrm>
            <a:off x="1961322" y="4880950"/>
            <a:ext cx="8547651" cy="1533102"/>
          </a:xfrm>
          <a:prstGeom prst="rect">
            <a:avLst/>
          </a:prstGeom>
        </p:spPr>
      </p:pic>
    </p:spTree>
    <p:extLst>
      <p:ext uri="{BB962C8B-B14F-4D97-AF65-F5344CB8AC3E}">
        <p14:creationId xmlns:p14="http://schemas.microsoft.com/office/powerpoint/2010/main" val="407068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9869E5-4593-448D-953B-D16F13D3C936}"/>
              </a:ext>
            </a:extLst>
          </p:cNvPr>
          <p:cNvSpPr/>
          <p:nvPr/>
        </p:nvSpPr>
        <p:spPr>
          <a:xfrm>
            <a:off x="371061" y="304800"/>
            <a:ext cx="9912626" cy="39358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a:extLst>
              <a:ext uri="{FF2B5EF4-FFF2-40B4-BE49-F238E27FC236}">
                <a16:creationId xmlns:a16="http://schemas.microsoft.com/office/drawing/2014/main" id="{0C371250-01FF-4A63-8E8B-C2824F17619B}"/>
              </a:ext>
            </a:extLst>
          </p:cNvPr>
          <p:cNvPicPr>
            <a:picLocks noChangeAspect="1"/>
          </p:cNvPicPr>
          <p:nvPr/>
        </p:nvPicPr>
        <p:blipFill>
          <a:blip r:embed="rId2"/>
          <a:stretch>
            <a:fillRect/>
          </a:stretch>
        </p:blipFill>
        <p:spPr>
          <a:xfrm>
            <a:off x="3246782" y="410818"/>
            <a:ext cx="2438399" cy="1033670"/>
          </a:xfrm>
          <a:prstGeom prst="rect">
            <a:avLst/>
          </a:prstGeom>
        </p:spPr>
      </p:pic>
      <p:pic>
        <p:nvPicPr>
          <p:cNvPr id="8" name="Picture 7">
            <a:extLst>
              <a:ext uri="{FF2B5EF4-FFF2-40B4-BE49-F238E27FC236}">
                <a16:creationId xmlns:a16="http://schemas.microsoft.com/office/drawing/2014/main" id="{DF9116A7-4F36-494B-A196-EA203199F294}"/>
              </a:ext>
            </a:extLst>
          </p:cNvPr>
          <p:cNvPicPr>
            <a:picLocks noChangeAspect="1"/>
          </p:cNvPicPr>
          <p:nvPr/>
        </p:nvPicPr>
        <p:blipFill>
          <a:blip r:embed="rId3"/>
          <a:stretch>
            <a:fillRect/>
          </a:stretch>
        </p:blipFill>
        <p:spPr>
          <a:xfrm>
            <a:off x="5975840" y="424070"/>
            <a:ext cx="3063032" cy="1033670"/>
          </a:xfrm>
          <a:prstGeom prst="rect">
            <a:avLst/>
          </a:prstGeom>
        </p:spPr>
      </p:pic>
      <p:pic>
        <p:nvPicPr>
          <p:cNvPr id="10" name="Picture 9">
            <a:extLst>
              <a:ext uri="{FF2B5EF4-FFF2-40B4-BE49-F238E27FC236}">
                <a16:creationId xmlns:a16="http://schemas.microsoft.com/office/drawing/2014/main" id="{8DB20CF1-94E4-498F-B551-AA5CAD14599B}"/>
              </a:ext>
            </a:extLst>
          </p:cNvPr>
          <p:cNvPicPr>
            <a:picLocks noChangeAspect="1"/>
          </p:cNvPicPr>
          <p:nvPr/>
        </p:nvPicPr>
        <p:blipFill>
          <a:blip r:embed="rId4"/>
          <a:stretch>
            <a:fillRect/>
          </a:stretch>
        </p:blipFill>
        <p:spPr>
          <a:xfrm>
            <a:off x="3246782" y="1577010"/>
            <a:ext cx="2438399" cy="2464903"/>
          </a:xfrm>
          <a:prstGeom prst="rect">
            <a:avLst/>
          </a:prstGeom>
        </p:spPr>
      </p:pic>
      <p:pic>
        <p:nvPicPr>
          <p:cNvPr id="12" name="Picture 11">
            <a:extLst>
              <a:ext uri="{FF2B5EF4-FFF2-40B4-BE49-F238E27FC236}">
                <a16:creationId xmlns:a16="http://schemas.microsoft.com/office/drawing/2014/main" id="{F18DED9E-9B46-4252-B7C9-149D301CCC78}"/>
              </a:ext>
            </a:extLst>
          </p:cNvPr>
          <p:cNvPicPr>
            <a:picLocks noChangeAspect="1"/>
          </p:cNvPicPr>
          <p:nvPr/>
        </p:nvPicPr>
        <p:blipFill>
          <a:blip r:embed="rId5"/>
          <a:stretch>
            <a:fillRect/>
          </a:stretch>
        </p:blipFill>
        <p:spPr>
          <a:xfrm>
            <a:off x="5975840" y="1577010"/>
            <a:ext cx="3063032" cy="2464902"/>
          </a:xfrm>
          <a:prstGeom prst="rect">
            <a:avLst/>
          </a:prstGeom>
        </p:spPr>
      </p:pic>
      <p:sp>
        <p:nvSpPr>
          <p:cNvPr id="13" name="Arrow: Right 12">
            <a:extLst>
              <a:ext uri="{FF2B5EF4-FFF2-40B4-BE49-F238E27FC236}">
                <a16:creationId xmlns:a16="http://schemas.microsoft.com/office/drawing/2014/main" id="{C8C6A21C-1CDD-446E-A5D1-706420512955}"/>
              </a:ext>
            </a:extLst>
          </p:cNvPr>
          <p:cNvSpPr/>
          <p:nvPr/>
        </p:nvSpPr>
        <p:spPr>
          <a:xfrm>
            <a:off x="2749825" y="1710840"/>
            <a:ext cx="1205948" cy="21203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38923B51-1ACC-470B-8F14-7950577DD1D8}"/>
              </a:ext>
            </a:extLst>
          </p:cNvPr>
          <p:cNvSpPr/>
          <p:nvPr/>
        </p:nvSpPr>
        <p:spPr>
          <a:xfrm>
            <a:off x="2749825" y="2531166"/>
            <a:ext cx="1205948" cy="21203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EE0E03F3-0D3A-4AA4-BCE2-65FBEFBE1383}"/>
              </a:ext>
            </a:extLst>
          </p:cNvPr>
          <p:cNvSpPr/>
          <p:nvPr/>
        </p:nvSpPr>
        <p:spPr>
          <a:xfrm>
            <a:off x="2650434" y="3680097"/>
            <a:ext cx="1205948" cy="21203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C69AC94-327D-4CC1-9C01-06B7BAFC5F6A}"/>
              </a:ext>
            </a:extLst>
          </p:cNvPr>
          <p:cNvSpPr/>
          <p:nvPr/>
        </p:nvSpPr>
        <p:spPr>
          <a:xfrm>
            <a:off x="570734" y="2411897"/>
            <a:ext cx="2438398" cy="6891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Torsional strain</a:t>
            </a:r>
          </a:p>
        </p:txBody>
      </p:sp>
      <p:sp>
        <p:nvSpPr>
          <p:cNvPr id="18" name="Rectangle 17">
            <a:extLst>
              <a:ext uri="{FF2B5EF4-FFF2-40B4-BE49-F238E27FC236}">
                <a16:creationId xmlns:a16="http://schemas.microsoft.com/office/drawing/2014/main" id="{17F5FED8-9AEF-47D0-B16A-EEC47F3DD78B}"/>
              </a:ext>
            </a:extLst>
          </p:cNvPr>
          <p:cNvSpPr/>
          <p:nvPr/>
        </p:nvSpPr>
        <p:spPr>
          <a:xfrm>
            <a:off x="524351" y="3279912"/>
            <a:ext cx="2438398" cy="6891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Transannular strain</a:t>
            </a:r>
          </a:p>
        </p:txBody>
      </p:sp>
      <p:sp>
        <p:nvSpPr>
          <p:cNvPr id="19" name="Rectangle 18">
            <a:extLst>
              <a:ext uri="{FF2B5EF4-FFF2-40B4-BE49-F238E27FC236}">
                <a16:creationId xmlns:a16="http://schemas.microsoft.com/office/drawing/2014/main" id="{BA428672-E58E-4B8D-BA80-3CFCB6C0FCD9}"/>
              </a:ext>
            </a:extLst>
          </p:cNvPr>
          <p:cNvSpPr/>
          <p:nvPr/>
        </p:nvSpPr>
        <p:spPr>
          <a:xfrm>
            <a:off x="517725" y="1570382"/>
            <a:ext cx="2438398" cy="6891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Bond angle strain</a:t>
            </a:r>
          </a:p>
        </p:txBody>
      </p:sp>
      <p:sp>
        <p:nvSpPr>
          <p:cNvPr id="20" name="Arrow: Right 19">
            <a:extLst>
              <a:ext uri="{FF2B5EF4-FFF2-40B4-BE49-F238E27FC236}">
                <a16:creationId xmlns:a16="http://schemas.microsoft.com/office/drawing/2014/main" id="{4AA8394D-AB1B-40E8-B984-59390DF0E665}"/>
              </a:ext>
            </a:extLst>
          </p:cNvPr>
          <p:cNvSpPr/>
          <p:nvPr/>
        </p:nvSpPr>
        <p:spPr>
          <a:xfrm rot="1078521">
            <a:off x="2753111" y="3040679"/>
            <a:ext cx="1205948" cy="21203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8A25F100-B198-4178-BAFE-6D7CA63044AC}"/>
              </a:ext>
            </a:extLst>
          </p:cNvPr>
          <p:cNvSpPr/>
          <p:nvPr/>
        </p:nvSpPr>
        <p:spPr>
          <a:xfrm>
            <a:off x="2742700" y="2007704"/>
            <a:ext cx="1205948" cy="21203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727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B0CDA1-1447-42B1-AD87-BA573DE0A96F}"/>
              </a:ext>
            </a:extLst>
          </p:cNvPr>
          <p:cNvSpPr/>
          <p:nvPr/>
        </p:nvSpPr>
        <p:spPr>
          <a:xfrm>
            <a:off x="172279" y="191003"/>
            <a:ext cx="5062330"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latin typeface="Arial Black" panose="020B0A04020102020204" pitchFamily="34" charset="0"/>
              </a:rPr>
              <a:t>1-Vinyl Substituted Cyclic Monomers</a:t>
            </a:r>
            <a:endParaRPr lang="en-US" b="1" u="sng" dirty="0">
              <a:solidFill>
                <a:schemeClr val="bg1"/>
              </a:solidFill>
              <a:latin typeface="Arial Black" panose="020B0A04020102020204" pitchFamily="34" charset="0"/>
            </a:endParaRPr>
          </a:p>
        </p:txBody>
      </p:sp>
      <p:pic>
        <p:nvPicPr>
          <p:cNvPr id="6" name="Picture 5">
            <a:extLst>
              <a:ext uri="{FF2B5EF4-FFF2-40B4-BE49-F238E27FC236}">
                <a16:creationId xmlns:a16="http://schemas.microsoft.com/office/drawing/2014/main" id="{C7F65615-638F-408A-96BC-98CCC19361C4}"/>
              </a:ext>
            </a:extLst>
          </p:cNvPr>
          <p:cNvPicPr>
            <a:picLocks noChangeAspect="1"/>
          </p:cNvPicPr>
          <p:nvPr/>
        </p:nvPicPr>
        <p:blipFill>
          <a:blip r:embed="rId2"/>
          <a:stretch>
            <a:fillRect/>
          </a:stretch>
        </p:blipFill>
        <p:spPr>
          <a:xfrm>
            <a:off x="516836" y="940905"/>
            <a:ext cx="11145078" cy="4770782"/>
          </a:xfrm>
          <a:prstGeom prst="rect">
            <a:avLst/>
          </a:prstGeom>
        </p:spPr>
      </p:pic>
      <p:sp>
        <p:nvSpPr>
          <p:cNvPr id="7" name="Rectangle 6">
            <a:extLst>
              <a:ext uri="{FF2B5EF4-FFF2-40B4-BE49-F238E27FC236}">
                <a16:creationId xmlns:a16="http://schemas.microsoft.com/office/drawing/2014/main" id="{02CD3B4E-5C6B-48F9-A3D2-DB58386F9E02}"/>
              </a:ext>
            </a:extLst>
          </p:cNvPr>
          <p:cNvSpPr/>
          <p:nvPr/>
        </p:nvSpPr>
        <p:spPr>
          <a:xfrm>
            <a:off x="1577009" y="5917095"/>
            <a:ext cx="8580784"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Black" panose="020B0A04020102020204" pitchFamily="34" charset="0"/>
              </a:rPr>
              <a:t>The RROP of vinyl cyclopropane showing the competing reaction pathways</a:t>
            </a:r>
            <a:endParaRPr lang="en-US" sz="1600" b="1" u="sng"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527842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A23F35-0E5F-44CD-95AC-74A4425550A8}"/>
              </a:ext>
            </a:extLst>
          </p:cNvPr>
          <p:cNvPicPr>
            <a:picLocks noChangeAspect="1"/>
          </p:cNvPicPr>
          <p:nvPr/>
        </p:nvPicPr>
        <p:blipFill>
          <a:blip r:embed="rId2"/>
          <a:stretch>
            <a:fillRect/>
          </a:stretch>
        </p:blipFill>
        <p:spPr>
          <a:xfrm>
            <a:off x="1679712" y="190430"/>
            <a:ext cx="9283149" cy="1651621"/>
          </a:xfrm>
          <a:prstGeom prst="rect">
            <a:avLst/>
          </a:prstGeom>
        </p:spPr>
      </p:pic>
      <p:sp>
        <p:nvSpPr>
          <p:cNvPr id="6" name="Rectangle 5">
            <a:extLst>
              <a:ext uri="{FF2B5EF4-FFF2-40B4-BE49-F238E27FC236}">
                <a16:creationId xmlns:a16="http://schemas.microsoft.com/office/drawing/2014/main" id="{AC03248B-DE2A-4DB6-813C-DC4C140B01F4}"/>
              </a:ext>
            </a:extLst>
          </p:cNvPr>
          <p:cNvSpPr/>
          <p:nvPr/>
        </p:nvSpPr>
        <p:spPr>
          <a:xfrm>
            <a:off x="3382616" y="2010439"/>
            <a:ext cx="5045767"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Black" panose="020B0A04020102020204" pitchFamily="34" charset="0"/>
              </a:rPr>
              <a:t>The RROP of phenyl (Ph) vinyl oxirane.</a:t>
            </a:r>
            <a:endParaRPr lang="en-US" sz="1600" b="1" u="sng" dirty="0">
              <a:solidFill>
                <a:schemeClr val="bg1"/>
              </a:solidFill>
              <a:latin typeface="Arial Black" panose="020B0A04020102020204" pitchFamily="34" charset="0"/>
            </a:endParaRPr>
          </a:p>
        </p:txBody>
      </p:sp>
      <p:sp>
        <p:nvSpPr>
          <p:cNvPr id="9" name="Rectangle 8">
            <a:extLst>
              <a:ext uri="{FF2B5EF4-FFF2-40B4-BE49-F238E27FC236}">
                <a16:creationId xmlns:a16="http://schemas.microsoft.com/office/drawing/2014/main" id="{8D770DB3-250B-4693-B1F6-17078FB1AFA5}"/>
              </a:ext>
            </a:extLst>
          </p:cNvPr>
          <p:cNvSpPr/>
          <p:nvPr/>
        </p:nvSpPr>
        <p:spPr>
          <a:xfrm>
            <a:off x="3502713" y="5628285"/>
            <a:ext cx="5637146"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Black" panose="020B0A04020102020204" pitchFamily="34" charset="0"/>
              </a:rPr>
              <a:t>The RROP of a substituted vinyl </a:t>
            </a:r>
            <a:r>
              <a:rPr lang="en-US" sz="1600" b="1" dirty="0" err="1">
                <a:solidFill>
                  <a:schemeClr val="bg1"/>
                </a:solidFill>
                <a:latin typeface="Arial Black" panose="020B0A04020102020204" pitchFamily="34" charset="0"/>
              </a:rPr>
              <a:t>cyclobutane</a:t>
            </a:r>
            <a:r>
              <a:rPr lang="en-US" sz="1600" b="1" dirty="0">
                <a:solidFill>
                  <a:schemeClr val="bg1"/>
                </a:solidFill>
                <a:latin typeface="Arial Black" panose="020B0A04020102020204" pitchFamily="34" charset="0"/>
              </a:rPr>
              <a:t>.</a:t>
            </a:r>
            <a:endParaRPr lang="en-US" sz="1600" b="1" u="sng" dirty="0">
              <a:solidFill>
                <a:schemeClr val="bg1"/>
              </a:solidFill>
              <a:latin typeface="Arial Black" panose="020B0A04020102020204" pitchFamily="34" charset="0"/>
            </a:endParaRPr>
          </a:p>
        </p:txBody>
      </p:sp>
      <p:pic>
        <p:nvPicPr>
          <p:cNvPr id="11" name="Picture 10">
            <a:extLst>
              <a:ext uri="{FF2B5EF4-FFF2-40B4-BE49-F238E27FC236}">
                <a16:creationId xmlns:a16="http://schemas.microsoft.com/office/drawing/2014/main" id="{9EC212DF-54C4-4051-B45F-DF490DF0C9FF}"/>
              </a:ext>
            </a:extLst>
          </p:cNvPr>
          <p:cNvPicPr>
            <a:picLocks noChangeAspect="1"/>
          </p:cNvPicPr>
          <p:nvPr/>
        </p:nvPicPr>
        <p:blipFill>
          <a:blip r:embed="rId3"/>
          <a:stretch>
            <a:fillRect/>
          </a:stretch>
        </p:blipFill>
        <p:spPr>
          <a:xfrm>
            <a:off x="1679712" y="2908586"/>
            <a:ext cx="5045767" cy="1915206"/>
          </a:xfrm>
          <a:prstGeom prst="rect">
            <a:avLst/>
          </a:prstGeom>
        </p:spPr>
      </p:pic>
      <p:pic>
        <p:nvPicPr>
          <p:cNvPr id="13" name="Picture 12">
            <a:extLst>
              <a:ext uri="{FF2B5EF4-FFF2-40B4-BE49-F238E27FC236}">
                <a16:creationId xmlns:a16="http://schemas.microsoft.com/office/drawing/2014/main" id="{5AD58D87-A694-4B0D-B346-DD55FF0330A7}"/>
              </a:ext>
            </a:extLst>
          </p:cNvPr>
          <p:cNvPicPr>
            <a:picLocks noChangeAspect="1"/>
          </p:cNvPicPr>
          <p:nvPr/>
        </p:nvPicPr>
        <p:blipFill>
          <a:blip r:embed="rId4"/>
          <a:stretch>
            <a:fillRect/>
          </a:stretch>
        </p:blipFill>
        <p:spPr>
          <a:xfrm>
            <a:off x="8714045" y="2908586"/>
            <a:ext cx="2457538" cy="1874807"/>
          </a:xfrm>
          <a:prstGeom prst="rect">
            <a:avLst/>
          </a:prstGeom>
        </p:spPr>
      </p:pic>
      <p:pic>
        <p:nvPicPr>
          <p:cNvPr id="15" name="Picture 14">
            <a:extLst>
              <a:ext uri="{FF2B5EF4-FFF2-40B4-BE49-F238E27FC236}">
                <a16:creationId xmlns:a16="http://schemas.microsoft.com/office/drawing/2014/main" id="{65D9C7A2-D2FF-4E31-9417-B85D9FE44A2B}"/>
              </a:ext>
            </a:extLst>
          </p:cNvPr>
          <p:cNvPicPr>
            <a:picLocks noChangeAspect="1"/>
          </p:cNvPicPr>
          <p:nvPr/>
        </p:nvPicPr>
        <p:blipFill>
          <a:blip r:embed="rId5"/>
          <a:stretch>
            <a:fillRect/>
          </a:stretch>
        </p:blipFill>
        <p:spPr>
          <a:xfrm>
            <a:off x="6864626" y="2908586"/>
            <a:ext cx="1709531" cy="1874807"/>
          </a:xfrm>
          <a:prstGeom prst="rect">
            <a:avLst/>
          </a:prstGeom>
        </p:spPr>
      </p:pic>
      <p:sp>
        <p:nvSpPr>
          <p:cNvPr id="16" name="Oval 15">
            <a:extLst>
              <a:ext uri="{FF2B5EF4-FFF2-40B4-BE49-F238E27FC236}">
                <a16:creationId xmlns:a16="http://schemas.microsoft.com/office/drawing/2014/main" id="{383B03F5-8F36-4FED-962A-A84E01BFD4DF}"/>
              </a:ext>
            </a:extLst>
          </p:cNvPr>
          <p:cNvSpPr/>
          <p:nvPr/>
        </p:nvSpPr>
        <p:spPr>
          <a:xfrm>
            <a:off x="9139859" y="3429000"/>
            <a:ext cx="1382367" cy="98397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a:t>
            </a:r>
          </a:p>
        </p:txBody>
      </p:sp>
    </p:spTree>
    <p:extLst>
      <p:ext uri="{BB962C8B-B14F-4D97-AF65-F5344CB8AC3E}">
        <p14:creationId xmlns:p14="http://schemas.microsoft.com/office/powerpoint/2010/main" val="1277911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9F05B9-AEEA-44DE-B2E9-E0341A071582}"/>
              </a:ext>
            </a:extLst>
          </p:cNvPr>
          <p:cNvSpPr/>
          <p:nvPr/>
        </p:nvSpPr>
        <p:spPr>
          <a:xfrm>
            <a:off x="172279" y="191003"/>
            <a:ext cx="5062330"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latin typeface="Arial" panose="020B0604020202020204" pitchFamily="34" charset="0"/>
                <a:cs typeface="Arial" panose="020B0604020202020204" pitchFamily="34" charset="0"/>
              </a:rPr>
              <a:t>2- Methylene Substituted Cyclic Monomers</a:t>
            </a:r>
            <a:endParaRPr lang="en-US" b="1" u="sng"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088E2E1-BD4D-4C55-9246-B3696FAFB91A}"/>
              </a:ext>
            </a:extLst>
          </p:cNvPr>
          <p:cNvSpPr/>
          <p:nvPr/>
        </p:nvSpPr>
        <p:spPr>
          <a:xfrm>
            <a:off x="371061" y="932478"/>
            <a:ext cx="9541565" cy="369332"/>
          </a:xfrm>
          <a:prstGeom prst="rect">
            <a:avLst/>
          </a:prstGeom>
          <a:solidFill>
            <a:srgbClr val="FFFF00"/>
          </a:solidFill>
        </p:spPr>
        <p:txBody>
          <a:bodyPr wrap="square">
            <a:spAutoFit/>
          </a:bodyPr>
          <a:lstStyle/>
          <a:p>
            <a:r>
              <a:rPr lang="en-US" b="1" dirty="0">
                <a:solidFill>
                  <a:schemeClr val="bg1"/>
                </a:solidFill>
                <a:latin typeface="TimesNewRomanPSMT"/>
              </a:rPr>
              <a:t>The ring-opening of ketene acetals has proved to be a novel route to useful polyesters</a:t>
            </a:r>
            <a:endParaRPr lang="en-US" b="1" dirty="0">
              <a:solidFill>
                <a:schemeClr val="bg1"/>
              </a:solidFill>
            </a:endParaRPr>
          </a:p>
        </p:txBody>
      </p:sp>
      <p:pic>
        <p:nvPicPr>
          <p:cNvPr id="7" name="Picture 6">
            <a:extLst>
              <a:ext uri="{FF2B5EF4-FFF2-40B4-BE49-F238E27FC236}">
                <a16:creationId xmlns:a16="http://schemas.microsoft.com/office/drawing/2014/main" id="{AAC3227C-0B4B-4DC9-8D0A-5665B8BD5053}"/>
              </a:ext>
            </a:extLst>
          </p:cNvPr>
          <p:cNvPicPr>
            <a:picLocks noChangeAspect="1"/>
          </p:cNvPicPr>
          <p:nvPr/>
        </p:nvPicPr>
        <p:blipFill>
          <a:blip r:embed="rId2"/>
          <a:stretch>
            <a:fillRect/>
          </a:stretch>
        </p:blipFill>
        <p:spPr>
          <a:xfrm>
            <a:off x="874643" y="1419033"/>
            <a:ext cx="10336696" cy="1814497"/>
          </a:xfrm>
          <a:prstGeom prst="rect">
            <a:avLst/>
          </a:prstGeom>
        </p:spPr>
      </p:pic>
      <p:sp>
        <p:nvSpPr>
          <p:cNvPr id="8" name="Rectangle 7">
            <a:extLst>
              <a:ext uri="{FF2B5EF4-FFF2-40B4-BE49-F238E27FC236}">
                <a16:creationId xmlns:a16="http://schemas.microsoft.com/office/drawing/2014/main" id="{AA72D4B0-7653-4595-8B54-1A504EDB2997}"/>
              </a:ext>
            </a:extLst>
          </p:cNvPr>
          <p:cNvSpPr/>
          <p:nvPr/>
        </p:nvSpPr>
        <p:spPr>
          <a:xfrm>
            <a:off x="3599351" y="3324248"/>
            <a:ext cx="5062330"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The RROP of ketene acetals.</a:t>
            </a:r>
            <a:endParaRPr lang="en-US" sz="1600" b="1" u="sng" dirty="0">
              <a:solidFill>
                <a:schemeClr val="bg1"/>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D4B46D71-718D-4885-9051-21745A1F03DF}"/>
              </a:ext>
            </a:extLst>
          </p:cNvPr>
          <p:cNvPicPr>
            <a:picLocks noChangeAspect="1"/>
          </p:cNvPicPr>
          <p:nvPr/>
        </p:nvPicPr>
        <p:blipFill>
          <a:blip r:embed="rId3"/>
          <a:stretch>
            <a:fillRect/>
          </a:stretch>
        </p:blipFill>
        <p:spPr>
          <a:xfrm>
            <a:off x="980661" y="4247027"/>
            <a:ext cx="4717774" cy="1602000"/>
          </a:xfrm>
          <a:prstGeom prst="rect">
            <a:avLst/>
          </a:prstGeom>
        </p:spPr>
      </p:pic>
      <p:pic>
        <p:nvPicPr>
          <p:cNvPr id="14" name="Picture 13">
            <a:extLst>
              <a:ext uri="{FF2B5EF4-FFF2-40B4-BE49-F238E27FC236}">
                <a16:creationId xmlns:a16="http://schemas.microsoft.com/office/drawing/2014/main" id="{819F5BB3-601B-4730-8955-D52ED5F0AC29}"/>
              </a:ext>
            </a:extLst>
          </p:cNvPr>
          <p:cNvPicPr>
            <a:picLocks noChangeAspect="1"/>
          </p:cNvPicPr>
          <p:nvPr/>
        </p:nvPicPr>
        <p:blipFill>
          <a:blip r:embed="rId4"/>
          <a:stretch>
            <a:fillRect/>
          </a:stretch>
        </p:blipFill>
        <p:spPr>
          <a:xfrm>
            <a:off x="5698435" y="4247027"/>
            <a:ext cx="1815547" cy="1602000"/>
          </a:xfrm>
          <a:prstGeom prst="rect">
            <a:avLst/>
          </a:prstGeom>
        </p:spPr>
      </p:pic>
      <p:pic>
        <p:nvPicPr>
          <p:cNvPr id="16" name="Picture 15">
            <a:extLst>
              <a:ext uri="{FF2B5EF4-FFF2-40B4-BE49-F238E27FC236}">
                <a16:creationId xmlns:a16="http://schemas.microsoft.com/office/drawing/2014/main" id="{20707F5C-9E4A-419F-A166-991B8A0276DF}"/>
              </a:ext>
            </a:extLst>
          </p:cNvPr>
          <p:cNvPicPr>
            <a:picLocks noChangeAspect="1"/>
          </p:cNvPicPr>
          <p:nvPr/>
        </p:nvPicPr>
        <p:blipFill>
          <a:blip r:embed="rId5"/>
          <a:stretch>
            <a:fillRect/>
          </a:stretch>
        </p:blipFill>
        <p:spPr>
          <a:xfrm>
            <a:off x="7513982" y="4247027"/>
            <a:ext cx="3697357" cy="1602000"/>
          </a:xfrm>
          <a:prstGeom prst="rect">
            <a:avLst/>
          </a:prstGeom>
        </p:spPr>
      </p:pic>
      <p:sp>
        <p:nvSpPr>
          <p:cNvPr id="17" name="Oval 16">
            <a:extLst>
              <a:ext uri="{FF2B5EF4-FFF2-40B4-BE49-F238E27FC236}">
                <a16:creationId xmlns:a16="http://schemas.microsoft.com/office/drawing/2014/main" id="{8C675A33-2DF6-45CB-BA1F-FDDB4B5576F0}"/>
              </a:ext>
            </a:extLst>
          </p:cNvPr>
          <p:cNvSpPr/>
          <p:nvPr/>
        </p:nvSpPr>
        <p:spPr>
          <a:xfrm>
            <a:off x="7620000" y="4625009"/>
            <a:ext cx="1908313" cy="953105"/>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a:t>
            </a:r>
          </a:p>
        </p:txBody>
      </p:sp>
      <p:sp>
        <p:nvSpPr>
          <p:cNvPr id="18" name="Rectangle 17">
            <a:extLst>
              <a:ext uri="{FF2B5EF4-FFF2-40B4-BE49-F238E27FC236}">
                <a16:creationId xmlns:a16="http://schemas.microsoft.com/office/drawing/2014/main" id="{7C1C60F7-BEAA-4302-B924-15425A9F1E3B}"/>
              </a:ext>
            </a:extLst>
          </p:cNvPr>
          <p:cNvSpPr/>
          <p:nvPr/>
        </p:nvSpPr>
        <p:spPr>
          <a:xfrm>
            <a:off x="3008243" y="6007057"/>
            <a:ext cx="6520070" cy="53008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Arial Black" panose="020B0A04020102020204" pitchFamily="34" charset="0"/>
                <a:cs typeface="Arabic Typesetting" panose="03020402040406030203" pitchFamily="66" charset="-78"/>
              </a:rPr>
              <a:t>The radical polymerization of 2,2-diphenyl-4-methylene-1,3-dioxolane</a:t>
            </a:r>
            <a:endParaRPr lang="en-US" sz="1600" b="1" u="sng" dirty="0">
              <a:solidFill>
                <a:schemeClr val="bg1"/>
              </a:solidFill>
              <a:latin typeface="Arial Black" panose="020B0A04020102020204" pitchFamily="34" charset="0"/>
              <a:cs typeface="Arabic Typesetting" panose="03020402040406030203" pitchFamily="66" charset="-78"/>
            </a:endParaRPr>
          </a:p>
        </p:txBody>
      </p:sp>
    </p:spTree>
    <p:extLst>
      <p:ext uri="{BB962C8B-B14F-4D97-AF65-F5344CB8AC3E}">
        <p14:creationId xmlns:p14="http://schemas.microsoft.com/office/powerpoint/2010/main" val="1089264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9FFE2A2-803B-4BB1-862A-5572A1AE96CC}"/>
              </a:ext>
            </a:extLst>
          </p:cNvPr>
          <p:cNvSpPr/>
          <p:nvPr/>
        </p:nvSpPr>
        <p:spPr>
          <a:xfrm>
            <a:off x="2372139" y="1388165"/>
            <a:ext cx="6864626" cy="3140765"/>
          </a:xfrm>
          <a:prstGeom prst="ellipse">
            <a:avLst/>
          </a:prstGeom>
          <a:solidFill>
            <a:srgbClr val="FFFF00"/>
          </a:solidFill>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u="sng" dirty="0">
                <a:solidFill>
                  <a:schemeClr val="bg1"/>
                </a:solidFill>
                <a:latin typeface="Agency FB" panose="020B0503020202020204" pitchFamily="34" charset="0"/>
              </a:rPr>
              <a:t>Thank you </a:t>
            </a:r>
          </a:p>
        </p:txBody>
      </p:sp>
      <p:sp>
        <p:nvSpPr>
          <p:cNvPr id="5" name="Rectangle 4">
            <a:extLst>
              <a:ext uri="{FF2B5EF4-FFF2-40B4-BE49-F238E27FC236}">
                <a16:creationId xmlns:a16="http://schemas.microsoft.com/office/drawing/2014/main" id="{2916B71D-EED2-4966-A55E-2A41413FC2C7}"/>
              </a:ext>
            </a:extLst>
          </p:cNvPr>
          <p:cNvSpPr/>
          <p:nvPr/>
        </p:nvSpPr>
        <p:spPr>
          <a:xfrm>
            <a:off x="2219739" y="4528930"/>
            <a:ext cx="7169426" cy="583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FFFF00"/>
                </a:solidFill>
                <a:latin typeface="Agency FB" panose="020B0503020202020204" pitchFamily="34" charset="0"/>
              </a:rPr>
              <a:t>WIDAD SALIH</a:t>
            </a:r>
          </a:p>
        </p:txBody>
      </p:sp>
    </p:spTree>
    <p:extLst>
      <p:ext uri="{BB962C8B-B14F-4D97-AF65-F5344CB8AC3E}">
        <p14:creationId xmlns:p14="http://schemas.microsoft.com/office/powerpoint/2010/main" val="116618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30D42B-303B-4ED1-BFE3-0CD7571D139E}"/>
              </a:ext>
            </a:extLst>
          </p:cNvPr>
          <p:cNvSpPr/>
          <p:nvPr/>
        </p:nvSpPr>
        <p:spPr>
          <a:xfrm>
            <a:off x="1060174" y="397565"/>
            <a:ext cx="10230678" cy="4691269"/>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BB5DA68A-D2D0-4AB1-8808-1DFF6C75B961}"/>
              </a:ext>
            </a:extLst>
          </p:cNvPr>
          <p:cNvPicPr>
            <a:picLocks noChangeAspect="1"/>
          </p:cNvPicPr>
          <p:nvPr/>
        </p:nvPicPr>
        <p:blipFill>
          <a:blip r:embed="rId2"/>
          <a:stretch>
            <a:fillRect/>
          </a:stretch>
        </p:blipFill>
        <p:spPr>
          <a:xfrm>
            <a:off x="1616765" y="781877"/>
            <a:ext cx="9342783" cy="4002157"/>
          </a:xfrm>
          <a:prstGeom prst="rect">
            <a:avLst/>
          </a:prstGeom>
        </p:spPr>
      </p:pic>
      <p:sp>
        <p:nvSpPr>
          <p:cNvPr id="8" name="Rectangle 7">
            <a:extLst>
              <a:ext uri="{FF2B5EF4-FFF2-40B4-BE49-F238E27FC236}">
                <a16:creationId xmlns:a16="http://schemas.microsoft.com/office/drawing/2014/main" id="{C2FF890D-A16F-45C4-8DE6-B428A84AD64D}"/>
              </a:ext>
            </a:extLst>
          </p:cNvPr>
          <p:cNvSpPr/>
          <p:nvPr/>
        </p:nvSpPr>
        <p:spPr>
          <a:xfrm>
            <a:off x="1060174" y="5227983"/>
            <a:ext cx="10548731" cy="84813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pPr algn="ctr"/>
            <a:r>
              <a:rPr lang="en-US" b="1" dirty="0">
                <a:solidFill>
                  <a:schemeClr val="bg1"/>
                </a:solidFill>
                <a:latin typeface="Arial Black" panose="020B0A04020102020204" pitchFamily="34" charset="0"/>
              </a:rPr>
              <a:t>Where X  may be a hetero atom such as </a:t>
            </a:r>
            <a:r>
              <a:rPr lang="en-US" b="1" dirty="0" err="1">
                <a:solidFill>
                  <a:schemeClr val="bg1"/>
                </a:solidFill>
                <a:latin typeface="Arial Black" panose="020B0A04020102020204" pitchFamily="34" charset="0"/>
              </a:rPr>
              <a:t>O,S,or</a:t>
            </a:r>
            <a:r>
              <a:rPr lang="en-US" b="1" dirty="0">
                <a:solidFill>
                  <a:schemeClr val="bg1"/>
                </a:solidFill>
                <a:latin typeface="Arial Black" panose="020B0A04020102020204" pitchFamily="34" charset="0"/>
              </a:rPr>
              <a:t> a group like NH,–O–CO–, –NH–</a:t>
            </a:r>
            <a:r>
              <a:rPr lang="en-US" b="1" dirty="0" err="1">
                <a:solidFill>
                  <a:schemeClr val="bg1"/>
                </a:solidFill>
                <a:latin typeface="Arial Black" panose="020B0A04020102020204" pitchFamily="34" charset="0"/>
              </a:rPr>
              <a:t>CO,or</a:t>
            </a:r>
            <a:r>
              <a:rPr lang="en-US" b="1" dirty="0">
                <a:solidFill>
                  <a:schemeClr val="bg1"/>
                </a:solidFill>
                <a:latin typeface="Arial Black" panose="020B0A04020102020204" pitchFamily="34" charset="0"/>
              </a:rPr>
              <a:t>–C›C–.</a:t>
            </a:r>
          </a:p>
        </p:txBody>
      </p:sp>
    </p:spTree>
    <p:extLst>
      <p:ext uri="{BB962C8B-B14F-4D97-AF65-F5344CB8AC3E}">
        <p14:creationId xmlns:p14="http://schemas.microsoft.com/office/powerpoint/2010/main" val="346656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F02D08-AC17-4F8A-99CD-61BDEC0134FD}"/>
              </a:ext>
            </a:extLst>
          </p:cNvPr>
          <p:cNvSpPr/>
          <p:nvPr/>
        </p:nvSpPr>
        <p:spPr>
          <a:xfrm>
            <a:off x="3233530" y="251791"/>
            <a:ext cx="5936974" cy="5168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bg1"/>
                </a:solidFill>
                <a:latin typeface="Arial Black" panose="020B0A04020102020204" pitchFamily="34" charset="0"/>
              </a:rPr>
              <a:t>Type of Polymerization</a:t>
            </a:r>
          </a:p>
        </p:txBody>
      </p:sp>
      <p:sp>
        <p:nvSpPr>
          <p:cNvPr id="5" name="Rectangle 4">
            <a:extLst>
              <a:ext uri="{FF2B5EF4-FFF2-40B4-BE49-F238E27FC236}">
                <a16:creationId xmlns:a16="http://schemas.microsoft.com/office/drawing/2014/main" id="{521B7095-AE0C-479B-AF52-18A887ADB603}"/>
              </a:ext>
            </a:extLst>
          </p:cNvPr>
          <p:cNvSpPr/>
          <p:nvPr/>
        </p:nvSpPr>
        <p:spPr>
          <a:xfrm>
            <a:off x="2981739" y="1258957"/>
            <a:ext cx="6440557" cy="376361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Black" panose="020B0A04020102020204" pitchFamily="34" charset="0"/>
              </a:rPr>
              <a:t>1-Anionic Polymerization.</a:t>
            </a:r>
          </a:p>
          <a:p>
            <a:pPr algn="ctr"/>
            <a:endParaRPr lang="en-US" dirty="0">
              <a:solidFill>
                <a:schemeClr val="bg1"/>
              </a:solidFill>
              <a:latin typeface="Arial Black" panose="020B0A04020102020204" pitchFamily="34" charset="0"/>
            </a:endParaRPr>
          </a:p>
          <a:p>
            <a:pPr algn="ctr"/>
            <a:endParaRPr lang="en-US" dirty="0">
              <a:solidFill>
                <a:schemeClr val="bg1"/>
              </a:solidFill>
              <a:latin typeface="Arial Black" panose="020B0A04020102020204" pitchFamily="34" charset="0"/>
            </a:endParaRPr>
          </a:p>
          <a:p>
            <a:pPr algn="ctr"/>
            <a:r>
              <a:rPr lang="en-US" dirty="0">
                <a:solidFill>
                  <a:schemeClr val="bg1"/>
                </a:solidFill>
                <a:latin typeface="Arial Black" panose="020B0A04020102020204" pitchFamily="34" charset="0"/>
              </a:rPr>
              <a:t> 2- Cationic Polymerization.</a:t>
            </a:r>
          </a:p>
          <a:p>
            <a:pPr algn="ctr"/>
            <a:endParaRPr lang="en-US" dirty="0">
              <a:solidFill>
                <a:schemeClr val="bg1"/>
              </a:solidFill>
              <a:latin typeface="Arial Black" panose="020B0A04020102020204" pitchFamily="34" charset="0"/>
            </a:endParaRPr>
          </a:p>
          <a:p>
            <a:pPr algn="ctr"/>
            <a:endParaRPr lang="en-US" dirty="0">
              <a:solidFill>
                <a:schemeClr val="bg1"/>
              </a:solidFill>
              <a:latin typeface="Arial Black" panose="020B0A04020102020204" pitchFamily="34" charset="0"/>
            </a:endParaRPr>
          </a:p>
          <a:p>
            <a:pPr algn="ctr"/>
            <a:r>
              <a:rPr lang="en-US" dirty="0">
                <a:solidFill>
                  <a:schemeClr val="bg1"/>
                </a:solidFill>
                <a:latin typeface="Arial Black" panose="020B0A04020102020204" pitchFamily="34" charset="0"/>
              </a:rPr>
              <a:t>     3- Metathesis Polymerization</a:t>
            </a:r>
          </a:p>
          <a:p>
            <a:pPr algn="ctr"/>
            <a:endParaRPr lang="en-US" dirty="0">
              <a:solidFill>
                <a:schemeClr val="bg1"/>
              </a:solidFill>
              <a:latin typeface="Arial Black" panose="020B0A04020102020204" pitchFamily="34" charset="0"/>
            </a:endParaRPr>
          </a:p>
          <a:p>
            <a:pPr algn="ctr"/>
            <a:r>
              <a:rPr lang="en-US" dirty="0">
                <a:solidFill>
                  <a:schemeClr val="bg1"/>
                </a:solidFill>
                <a:latin typeface="Arial Black" panose="020B0A04020102020204" pitchFamily="34" charset="0"/>
              </a:rPr>
              <a:t>.</a:t>
            </a:r>
          </a:p>
          <a:p>
            <a:pPr algn="ctr"/>
            <a:r>
              <a:rPr lang="en-US" dirty="0">
                <a:solidFill>
                  <a:schemeClr val="bg1"/>
                </a:solidFill>
                <a:latin typeface="Arial Black" panose="020B0A04020102020204" pitchFamily="34" charset="0"/>
              </a:rPr>
              <a:t>4-Radical Polymerization.</a:t>
            </a:r>
          </a:p>
          <a:p>
            <a:pPr algn="ctr"/>
            <a:endParaRPr lang="en-US" dirty="0">
              <a:solidFill>
                <a:schemeClr val="bg1"/>
              </a:solidFill>
              <a:latin typeface="Arial Black" panose="020B0A04020102020204" pitchFamily="34" charset="0"/>
            </a:endParaRPr>
          </a:p>
        </p:txBody>
      </p:sp>
      <p:sp>
        <p:nvSpPr>
          <p:cNvPr id="6" name="Rectangle 5">
            <a:extLst>
              <a:ext uri="{FF2B5EF4-FFF2-40B4-BE49-F238E27FC236}">
                <a16:creationId xmlns:a16="http://schemas.microsoft.com/office/drawing/2014/main" id="{03109568-09EE-4B4B-98E2-EA5525412780}"/>
              </a:ext>
            </a:extLst>
          </p:cNvPr>
          <p:cNvSpPr/>
          <p:nvPr/>
        </p:nvSpPr>
        <p:spPr>
          <a:xfrm>
            <a:off x="2981739" y="5254487"/>
            <a:ext cx="6440557" cy="135172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Arial Black" panose="020B0A04020102020204" pitchFamily="34" charset="0"/>
              </a:rPr>
              <a:t>Depending on the types of monomer and Initiators used in the polymerization condition</a:t>
            </a:r>
          </a:p>
        </p:txBody>
      </p:sp>
    </p:spTree>
    <p:extLst>
      <p:ext uri="{BB962C8B-B14F-4D97-AF65-F5344CB8AC3E}">
        <p14:creationId xmlns:p14="http://schemas.microsoft.com/office/powerpoint/2010/main" val="286306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0E4CF8-9332-4C2F-A43C-81A599F0B50F}"/>
              </a:ext>
            </a:extLst>
          </p:cNvPr>
          <p:cNvPicPr>
            <a:picLocks noChangeAspect="1"/>
          </p:cNvPicPr>
          <p:nvPr/>
        </p:nvPicPr>
        <p:blipFill>
          <a:blip r:embed="rId2"/>
          <a:stretch>
            <a:fillRect/>
          </a:stretch>
        </p:blipFill>
        <p:spPr>
          <a:xfrm>
            <a:off x="1007164" y="556591"/>
            <a:ext cx="9011479" cy="6029739"/>
          </a:xfrm>
          <a:prstGeom prst="rect">
            <a:avLst/>
          </a:prstGeom>
        </p:spPr>
      </p:pic>
    </p:spTree>
    <p:extLst>
      <p:ext uri="{BB962C8B-B14F-4D97-AF65-F5344CB8AC3E}">
        <p14:creationId xmlns:p14="http://schemas.microsoft.com/office/powerpoint/2010/main" val="28202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732A8-64B8-41E4-9FD1-704EA1E23688}"/>
              </a:ext>
            </a:extLst>
          </p:cNvPr>
          <p:cNvPicPr>
            <a:picLocks noChangeAspect="1"/>
          </p:cNvPicPr>
          <p:nvPr/>
        </p:nvPicPr>
        <p:blipFill>
          <a:blip r:embed="rId2"/>
          <a:stretch>
            <a:fillRect/>
          </a:stretch>
        </p:blipFill>
        <p:spPr>
          <a:xfrm>
            <a:off x="357809" y="238539"/>
            <a:ext cx="11688417" cy="6281531"/>
          </a:xfrm>
          <a:prstGeom prst="rect">
            <a:avLst/>
          </a:prstGeom>
        </p:spPr>
      </p:pic>
    </p:spTree>
    <p:extLst>
      <p:ext uri="{BB962C8B-B14F-4D97-AF65-F5344CB8AC3E}">
        <p14:creationId xmlns:p14="http://schemas.microsoft.com/office/powerpoint/2010/main" val="395330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DC92C6-40A9-4F52-A1DF-D9B2BDCBD9D7}"/>
              </a:ext>
            </a:extLst>
          </p:cNvPr>
          <p:cNvPicPr>
            <a:picLocks noChangeAspect="1"/>
          </p:cNvPicPr>
          <p:nvPr/>
        </p:nvPicPr>
        <p:blipFill>
          <a:blip r:embed="rId2"/>
          <a:stretch>
            <a:fillRect/>
          </a:stretch>
        </p:blipFill>
        <p:spPr>
          <a:xfrm>
            <a:off x="808383" y="291548"/>
            <a:ext cx="10840278" cy="6188765"/>
          </a:xfrm>
          <a:prstGeom prst="rect">
            <a:avLst/>
          </a:prstGeom>
        </p:spPr>
      </p:pic>
    </p:spTree>
    <p:extLst>
      <p:ext uri="{BB962C8B-B14F-4D97-AF65-F5344CB8AC3E}">
        <p14:creationId xmlns:p14="http://schemas.microsoft.com/office/powerpoint/2010/main" val="50736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8613A9-0850-47E9-970F-A1E4E5845ED9}"/>
              </a:ext>
            </a:extLst>
          </p:cNvPr>
          <p:cNvSpPr/>
          <p:nvPr/>
        </p:nvSpPr>
        <p:spPr>
          <a:xfrm>
            <a:off x="3233530" y="251791"/>
            <a:ext cx="5936974" cy="5168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bg1"/>
                </a:solidFill>
                <a:latin typeface="Arial Black" panose="020B0A04020102020204" pitchFamily="34" charset="0"/>
              </a:rPr>
              <a:t>Cationic ROP ( CROP )</a:t>
            </a:r>
          </a:p>
        </p:txBody>
      </p:sp>
      <p:sp>
        <p:nvSpPr>
          <p:cNvPr id="5" name="Rectangle 4">
            <a:extLst>
              <a:ext uri="{FF2B5EF4-FFF2-40B4-BE49-F238E27FC236}">
                <a16:creationId xmlns:a16="http://schemas.microsoft.com/office/drawing/2014/main" id="{32CF030F-1CBB-4DB3-B3E4-A96B050D15DD}"/>
              </a:ext>
            </a:extLst>
          </p:cNvPr>
          <p:cNvSpPr/>
          <p:nvPr/>
        </p:nvSpPr>
        <p:spPr>
          <a:xfrm>
            <a:off x="238540" y="1020417"/>
            <a:ext cx="11794434" cy="558579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latin typeface="Arial Black" panose="020B0A04020102020204" pitchFamily="34" charset="0"/>
              </a:rPr>
              <a:t>------    CROP can be initiated by Bronsted acids, carbenium ions, onium ions, photoiniators and covalent initiators.</a:t>
            </a: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r>
              <a:rPr lang="en-US" b="1" dirty="0">
                <a:solidFill>
                  <a:schemeClr val="bg1"/>
                </a:solidFill>
                <a:latin typeface="Arial Black" panose="020B0A04020102020204" pitchFamily="34" charset="0"/>
              </a:rPr>
              <a:t>------ Ring-opening polymerizations involving a positively charged intermediate</a:t>
            </a: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a:p>
            <a:endParaRPr lang="en-US" b="1" dirty="0">
              <a:solidFill>
                <a:schemeClr val="bg1"/>
              </a:solidFill>
              <a:latin typeface="Arial Black" panose="020B0A04020102020204" pitchFamily="34" charset="0"/>
            </a:endParaRPr>
          </a:p>
        </p:txBody>
      </p:sp>
      <p:pic>
        <p:nvPicPr>
          <p:cNvPr id="7" name="Picture 6">
            <a:extLst>
              <a:ext uri="{FF2B5EF4-FFF2-40B4-BE49-F238E27FC236}">
                <a16:creationId xmlns:a16="http://schemas.microsoft.com/office/drawing/2014/main" id="{ECDCE45E-67D6-4635-9ED4-FA7712448546}"/>
              </a:ext>
            </a:extLst>
          </p:cNvPr>
          <p:cNvPicPr>
            <a:picLocks noChangeAspect="1"/>
          </p:cNvPicPr>
          <p:nvPr/>
        </p:nvPicPr>
        <p:blipFill>
          <a:blip r:embed="rId2"/>
          <a:stretch>
            <a:fillRect/>
          </a:stretch>
        </p:blipFill>
        <p:spPr>
          <a:xfrm>
            <a:off x="2133599" y="3429000"/>
            <a:ext cx="9819861" cy="2537791"/>
          </a:xfrm>
          <a:prstGeom prst="rect">
            <a:avLst/>
          </a:prstGeom>
        </p:spPr>
      </p:pic>
      <p:sp>
        <p:nvSpPr>
          <p:cNvPr id="2" name="Rectangle 1">
            <a:extLst>
              <a:ext uri="{FF2B5EF4-FFF2-40B4-BE49-F238E27FC236}">
                <a16:creationId xmlns:a16="http://schemas.microsoft.com/office/drawing/2014/main" id="{2F16F161-DFE2-4151-A982-E6D0235D4E10}"/>
              </a:ext>
            </a:extLst>
          </p:cNvPr>
          <p:cNvSpPr/>
          <p:nvPr/>
        </p:nvSpPr>
        <p:spPr>
          <a:xfrm>
            <a:off x="318051" y="3429000"/>
            <a:ext cx="2915479" cy="53008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Arial Black" panose="020B0A04020102020204" pitchFamily="34" charset="0"/>
              </a:rPr>
              <a:t>Initiation by Bronsted acids</a:t>
            </a:r>
          </a:p>
        </p:txBody>
      </p:sp>
    </p:spTree>
    <p:extLst>
      <p:ext uri="{BB962C8B-B14F-4D97-AF65-F5344CB8AC3E}">
        <p14:creationId xmlns:p14="http://schemas.microsoft.com/office/powerpoint/2010/main" val="69067071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450</TotalTime>
  <Words>882</Words>
  <Application>Microsoft Office PowerPoint</Application>
  <PresentationFormat>Widescreen</PresentationFormat>
  <Paragraphs>130</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AdvP4B2E3F</vt:lpstr>
      <vt:lpstr>AdvP6ECA</vt:lpstr>
      <vt:lpstr>Agency FB</vt:lpstr>
      <vt:lpstr>Arial</vt:lpstr>
      <vt:lpstr>Arial Black</vt:lpstr>
      <vt:lpstr>Century Gothic</vt:lpstr>
      <vt:lpstr>TimesNewRomanPSMT</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44</cp:revision>
  <dcterms:created xsi:type="dcterms:W3CDTF">2020-11-07T09:04:59Z</dcterms:created>
  <dcterms:modified xsi:type="dcterms:W3CDTF">2020-11-13T04:56:49Z</dcterms:modified>
</cp:coreProperties>
</file>